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61" r:id="rId3"/>
    <p:sldId id="314" r:id="rId4"/>
    <p:sldId id="315" r:id="rId5"/>
    <p:sldId id="316" r:id="rId6"/>
    <p:sldId id="317" r:id="rId7"/>
    <p:sldId id="286" r:id="rId8"/>
    <p:sldId id="306" r:id="rId9"/>
    <p:sldId id="307" r:id="rId10"/>
    <p:sldId id="287" r:id="rId11"/>
    <p:sldId id="262" r:id="rId12"/>
    <p:sldId id="308" r:id="rId13"/>
    <p:sldId id="310" r:id="rId14"/>
    <p:sldId id="311" r:id="rId15"/>
    <p:sldId id="312" r:id="rId16"/>
    <p:sldId id="313" r:id="rId17"/>
    <p:sldId id="290" r:id="rId18"/>
    <p:sldId id="291" r:id="rId19"/>
    <p:sldId id="300" r:id="rId20"/>
    <p:sldId id="303" r:id="rId21"/>
    <p:sldId id="304" r:id="rId22"/>
    <p:sldId id="301" r:id="rId23"/>
    <p:sldId id="309" r:id="rId24"/>
    <p:sldId id="292" r:id="rId25"/>
    <p:sldId id="293" r:id="rId26"/>
    <p:sldId id="295" r:id="rId27"/>
    <p:sldId id="302" r:id="rId28"/>
    <p:sldId id="298" r:id="rId29"/>
    <p:sldId id="28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Dosis ExtraLight" panose="020B0604020202020204" charset="0"/>
      <p:regular r:id="rId36"/>
      <p:bold r:id="rId37"/>
    </p:embeddedFont>
    <p:embeddedFont>
      <p:font typeface="Georgia" panose="02040502050405020303" pitchFamily="18"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Titillium Web Ligh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E8D21C-43D5-445E-ADA9-831798F70A43}">
  <a:tblStyle styleId="{FFE8D21C-43D5-445E-ADA9-831798F70A4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4660"/>
  </p:normalViewPr>
  <p:slideViewPr>
    <p:cSldViewPr>
      <p:cViewPr varScale="1">
        <p:scale>
          <a:sx n="102" d="100"/>
          <a:sy n="102" d="100"/>
        </p:scale>
        <p:origin x="91" y="5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2811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685800" y="1047750"/>
            <a:ext cx="5105400" cy="3124200"/>
          </a:xfrm>
          <a:prstGeom prst="rect">
            <a:avLst/>
          </a:prstGeom>
        </p:spPr>
        <p:txBody>
          <a:bodyPr spcFirstLastPara="1" wrap="square" lIns="91425" tIns="91425" rIns="91425" bIns="91425" anchor="t" anchorCtr="0">
            <a:noAutofit/>
          </a:bodyPr>
          <a:lstStyle/>
          <a:p>
            <a:pPr lvl="0"/>
            <a:r>
              <a:rPr lang="en-US" dirty="0"/>
              <a:t>SMART ATTENDANCE SYSTEM </a:t>
            </a:r>
            <a:r>
              <a:rPr lang="en-US" sz="2000" dirty="0"/>
              <a:t>with Computer Vision</a:t>
            </a:r>
            <a:br>
              <a:rPr lang="en-US" sz="2000" dirty="0"/>
            </a:br>
            <a:r>
              <a:rPr lang="en-US" sz="2000" dirty="0"/>
              <a:t>		               and IOT </a:t>
            </a:r>
            <a:endParaRPr sz="2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36"/>
                                        </p:tgtEl>
                                        <p:attrNameLst>
                                          <p:attrName>style.visibility</p:attrName>
                                        </p:attrNameLst>
                                      </p:cBhvr>
                                      <p:to>
                                        <p:strVal val="visible"/>
                                      </p:to>
                                    </p:set>
                                    <p:animEffect transition="in" filter="fade">
                                      <p:cBhvr>
                                        <p:cTn id="7" dur="500"/>
                                        <p:tgtEl>
                                          <p:spTgt spid="3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152400" y="0"/>
            <a:ext cx="7162800" cy="4876800"/>
          </a:xfrm>
          <a:prstGeom prst="rect">
            <a:avLst/>
          </a:prstGeom>
        </p:spPr>
        <p:txBody>
          <a:bodyPr spcFirstLastPara="1" wrap="square" lIns="91425" tIns="91425" rIns="91425" bIns="91425" anchor="t" anchorCtr="0">
            <a:noAutofit/>
          </a:bodyPr>
          <a:lstStyle/>
          <a:p>
            <a:pPr marL="76200" lvl="0" indent="0">
              <a:buNone/>
            </a:pPr>
            <a:endParaRPr lang="en-US" sz="1400" dirty="0"/>
          </a:p>
          <a:p>
            <a:pPr marL="533400" lvl="1" indent="0">
              <a:buNone/>
            </a:pPr>
            <a:r>
              <a:rPr lang="en-IN" sz="1800" dirty="0"/>
              <a:t>	At present, attendance, marking involves manual  attendance  	on the paper sheet by  professors and teachers, but it is a very 	time-consuming process and chances of proxy are also  an 	issue that arises in such type of attendance marking. </a:t>
            </a:r>
          </a:p>
          <a:p>
            <a:pPr marL="533400" lvl="1" indent="0">
              <a:buNone/>
            </a:pPr>
            <a:endParaRPr lang="en-IN" sz="1800" dirty="0"/>
          </a:p>
          <a:p>
            <a:pPr marL="533400" lvl="1" indent="0">
              <a:buNone/>
            </a:pPr>
            <a:r>
              <a:rPr lang="en-IN" sz="1800" dirty="0"/>
              <a:t>	Also, there is an attendance marking  system such as RFID (	Radio Frequency Identification), Biometrics etc. But these 	systems are  currently not that popular in schools and 	classrooms for students</a:t>
            </a:r>
            <a:r>
              <a:rPr lang="en-IN" sz="1800" spc="5" dirty="0">
                <a:latin typeface="Times New Roman"/>
                <a:cs typeface="Times New Roman"/>
              </a:rPr>
              <a:t>.</a:t>
            </a:r>
          </a:p>
          <a:p>
            <a:pPr marL="533400" lvl="1" indent="0">
              <a:buNone/>
            </a:pPr>
            <a:endParaRPr lang="en-IN" sz="1800" dirty="0">
              <a:latin typeface="Times New Roman"/>
              <a:cs typeface="Times New Roman"/>
            </a:endParaRPr>
          </a:p>
          <a:p>
            <a:pPr marL="533400" lvl="1" indent="0">
              <a:buNone/>
            </a:pPr>
            <a:r>
              <a:rPr lang="en-US" sz="1800" dirty="0"/>
              <a:t>	The main motivation for the project was the slow and 	inefficient traditional manual attendance system. So, why not 	make if automated fast and much efficient. </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10</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71">
                                            <p:txEl>
                                              <p:pRg st="1" end="1"/>
                                            </p:txEl>
                                          </p:spTgt>
                                        </p:tgtEl>
                                        <p:attrNameLst>
                                          <p:attrName>style.visibility</p:attrName>
                                        </p:attrNameLst>
                                      </p:cBhvr>
                                      <p:to>
                                        <p:strVal val="visible"/>
                                      </p:to>
                                    </p:set>
                                    <p:animEffect transition="in" filter="fade">
                                      <p:cBhvr>
                                        <p:cTn id="7" dur="1000"/>
                                        <p:tgtEl>
                                          <p:spTgt spid="3871">
                                            <p:txEl>
                                              <p:pRg st="1" end="1"/>
                                            </p:txEl>
                                          </p:spTgt>
                                        </p:tgtEl>
                                      </p:cBhvr>
                                    </p:animEffect>
                                    <p:anim calcmode="lin" valueType="num">
                                      <p:cBhvr>
                                        <p:cTn id="8" dur="1000" fill="hold"/>
                                        <p:tgtEl>
                                          <p:spTgt spid="38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71">
                                            <p:txEl>
                                              <p:pRg st="3" end="3"/>
                                            </p:txEl>
                                          </p:spTgt>
                                        </p:tgtEl>
                                        <p:attrNameLst>
                                          <p:attrName>style.visibility</p:attrName>
                                        </p:attrNameLst>
                                      </p:cBhvr>
                                      <p:to>
                                        <p:strVal val="visible"/>
                                      </p:to>
                                    </p:set>
                                    <p:animEffect transition="in" filter="fade">
                                      <p:cBhvr>
                                        <p:cTn id="14" dur="1000"/>
                                        <p:tgtEl>
                                          <p:spTgt spid="3871">
                                            <p:txEl>
                                              <p:pRg st="3" end="3"/>
                                            </p:txEl>
                                          </p:spTgt>
                                        </p:tgtEl>
                                      </p:cBhvr>
                                    </p:animEffect>
                                    <p:anim calcmode="lin" valueType="num">
                                      <p:cBhvr>
                                        <p:cTn id="15" dur="1000" fill="hold"/>
                                        <p:tgtEl>
                                          <p:spTgt spid="3871">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8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71">
                                            <p:txEl>
                                              <p:pRg st="5" end="5"/>
                                            </p:txEl>
                                          </p:spTgt>
                                        </p:tgtEl>
                                        <p:attrNameLst>
                                          <p:attrName>style.visibility</p:attrName>
                                        </p:attrNameLst>
                                      </p:cBhvr>
                                      <p:to>
                                        <p:strVal val="visible"/>
                                      </p:to>
                                    </p:set>
                                    <p:animEffect transition="in" filter="fade">
                                      <p:cBhvr>
                                        <p:cTn id="21" dur="1000"/>
                                        <p:tgtEl>
                                          <p:spTgt spid="3871">
                                            <p:txEl>
                                              <p:pRg st="5" end="5"/>
                                            </p:txEl>
                                          </p:spTgt>
                                        </p:tgtEl>
                                      </p:cBhvr>
                                    </p:animEffect>
                                    <p:anim calcmode="lin" valueType="num">
                                      <p:cBhvr>
                                        <p:cTn id="22" dur="1000" fill="hold"/>
                                        <p:tgtEl>
                                          <p:spTgt spid="3871">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87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64761" y="3248874"/>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WORKING</a:t>
            </a:r>
            <a:endParaRPr sz="7200" dirty="0">
              <a:solidFill>
                <a:srgbClr val="D3EBD5"/>
              </a:solidFill>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11</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77"/>
                                        </p:tgtEl>
                                        <p:attrNameLst>
                                          <p:attrName>style.visibility</p:attrName>
                                        </p:attrNameLst>
                                      </p:cBhvr>
                                      <p:to>
                                        <p:strVal val="visible"/>
                                      </p:to>
                                    </p:set>
                                    <p:animEffect transition="in" filter="fade">
                                      <p:cBhvr>
                                        <p:cTn id="7" dur="500"/>
                                        <p:tgtEl>
                                          <p:spTgt spid="3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6C98CF-F986-4BDB-8E1D-A6F3FF7886DA}"/>
              </a:ext>
            </a:extLst>
          </p:cNvPr>
          <p:cNvSpPr>
            <a:spLocks noGrp="1"/>
          </p:cNvSpPr>
          <p:nvPr>
            <p:ph type="body" idx="1"/>
          </p:nvPr>
        </p:nvSpPr>
        <p:spPr>
          <a:xfrm>
            <a:off x="228600" y="285750"/>
            <a:ext cx="7315200" cy="4857750"/>
          </a:xfrm>
        </p:spPr>
        <p:txBody>
          <a:bodyPr/>
          <a:lstStyle/>
          <a:p>
            <a:r>
              <a:rPr lang="en-IN" dirty="0"/>
              <a:t>    A mobile camera or a web cam is to used to capture the students and then with the hep of required modules face recognition is done. The model has an accuracy of 99.38%.</a:t>
            </a:r>
          </a:p>
          <a:p>
            <a:endParaRPr lang="en-IN" dirty="0"/>
          </a:p>
          <a:p>
            <a:pPr marL="514350" indent="-285750">
              <a:buFont typeface="Wingdings" panose="05000000000000000000" pitchFamily="2" charset="2"/>
              <a:buChar char="§"/>
            </a:pPr>
            <a:r>
              <a:rPr lang="en-IN" dirty="0"/>
              <a:t> Step 1: Finding all the Faces</a:t>
            </a:r>
          </a:p>
          <a:p>
            <a:r>
              <a:rPr lang="en-IN" dirty="0"/>
              <a:t>    Encode a picture using the HOG algorithm to create a simplified version of the image. Using this simplified image, find the part of the image that most looks like a generic HOG encoding of a face.</a:t>
            </a:r>
            <a:endParaRPr lang="en-IN" sz="1800" dirty="0"/>
          </a:p>
          <a:p>
            <a:r>
              <a:rPr lang="en-IN" sz="1800" dirty="0"/>
              <a:t>    To find faces in an image, we’ll start by making our image black and white because we don’t need </a:t>
            </a:r>
            <a:r>
              <a:rPr lang="en-IN" sz="1800" dirty="0" err="1"/>
              <a:t>color</a:t>
            </a:r>
            <a:r>
              <a:rPr lang="en-IN" sz="1800" dirty="0"/>
              <a:t> data to find faces:</a:t>
            </a:r>
          </a:p>
          <a:p>
            <a:endParaRPr lang="en-IN" dirty="0"/>
          </a:p>
          <a:p>
            <a:endParaRPr lang="en-IN" dirty="0"/>
          </a:p>
          <a:p>
            <a:pPr marL="228600" indent="0"/>
            <a:endParaRPr lang="en-IN" dirty="0"/>
          </a:p>
        </p:txBody>
      </p:sp>
      <p:sp>
        <p:nvSpPr>
          <p:cNvPr id="3" name="Slide Number Placeholder 2">
            <a:extLst>
              <a:ext uri="{FF2B5EF4-FFF2-40B4-BE49-F238E27FC236}">
                <a16:creationId xmlns:a16="http://schemas.microsoft.com/office/drawing/2014/main" id="{2794B667-EB6C-44C3-BCCB-CFF8C7934D7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12</a:t>
            </a:fld>
            <a:endParaRPr lang="en" dirty="0"/>
          </a:p>
        </p:txBody>
      </p:sp>
      <p:pic>
        <p:nvPicPr>
          <p:cNvPr id="15" name="Picture 14">
            <a:extLst>
              <a:ext uri="{FF2B5EF4-FFF2-40B4-BE49-F238E27FC236}">
                <a16:creationId xmlns:a16="http://schemas.microsoft.com/office/drawing/2014/main" id="{F333BC45-9E13-4BE0-83CA-575410A90CC8}"/>
              </a:ext>
            </a:extLst>
          </p:cNvPr>
          <p:cNvPicPr>
            <a:picLocks noChangeAspect="1"/>
          </p:cNvPicPr>
          <p:nvPr/>
        </p:nvPicPr>
        <p:blipFill>
          <a:blip r:embed="rId2"/>
          <a:stretch>
            <a:fillRect/>
          </a:stretch>
        </p:blipFill>
        <p:spPr>
          <a:xfrm>
            <a:off x="3276600" y="3486150"/>
            <a:ext cx="1405660" cy="1548702"/>
          </a:xfrm>
          <a:prstGeom prst="rect">
            <a:avLst/>
          </a:prstGeom>
        </p:spPr>
      </p:pic>
    </p:spTree>
    <p:extLst>
      <p:ext uri="{BB962C8B-B14F-4D97-AF65-F5344CB8AC3E}">
        <p14:creationId xmlns:p14="http://schemas.microsoft.com/office/powerpoint/2010/main" val="68745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wipe(down)">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00"/>
                                        <p:tgtEl>
                                          <p:spTgt spid="2">
                                            <p:txEl>
                                              <p:pRg st="4" end="4"/>
                                            </p:txEl>
                                          </p:spTgt>
                                        </p:tgtEl>
                                      </p:cBhvr>
                                    </p:animEffect>
                                    <p:anim calcmode="lin" valueType="num">
                                      <p:cBhvr>
                                        <p:cTn id="2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0E2254-0465-4837-8D54-750C345E1303}"/>
              </a:ext>
            </a:extLst>
          </p:cNvPr>
          <p:cNvSpPr>
            <a:spLocks noGrp="1"/>
          </p:cNvSpPr>
          <p:nvPr>
            <p:ph type="body" idx="1"/>
          </p:nvPr>
        </p:nvSpPr>
        <p:spPr>
          <a:xfrm>
            <a:off x="91531" y="0"/>
            <a:ext cx="7376068" cy="5238750"/>
          </a:xfrm>
        </p:spPr>
        <p:txBody>
          <a:bodyPr/>
          <a:lstStyle/>
          <a:p>
            <a:pPr marL="228600" indent="0">
              <a:buNone/>
            </a:pPr>
            <a:endParaRPr lang="en-IN" sz="1800" dirty="0"/>
          </a:p>
          <a:p>
            <a:pPr marL="228600" indent="0">
              <a:buNone/>
            </a:pPr>
            <a:r>
              <a:rPr lang="en-IN" sz="1600" dirty="0"/>
              <a:t>Then we’ll look at every single pixel in our image one at a time. For every single pixel, we want to look at the pixels that directly surrounding it:</a:t>
            </a:r>
          </a:p>
          <a:p>
            <a:pPr marL="514350" indent="-285750">
              <a:buFont typeface="Wingdings" panose="05000000000000000000" pitchFamily="2" charset="2"/>
              <a:buChar char="§"/>
            </a:pPr>
            <a:endParaRPr lang="en-IN" sz="1800" dirty="0"/>
          </a:p>
          <a:p>
            <a:pPr marL="514350" indent="-285750">
              <a:buFont typeface="Wingdings" panose="05000000000000000000" pitchFamily="2" charset="2"/>
              <a:buChar char="§"/>
            </a:pPr>
            <a:endParaRPr lang="en-IN" sz="1800" dirty="0"/>
          </a:p>
          <a:p>
            <a:pPr marL="514350" indent="-285750">
              <a:buFont typeface="Wingdings" panose="05000000000000000000" pitchFamily="2" charset="2"/>
              <a:buChar char="§"/>
            </a:pPr>
            <a:endParaRPr lang="en-IN" sz="1800" dirty="0"/>
          </a:p>
          <a:p>
            <a:pPr marL="514350" indent="-285750">
              <a:buFont typeface="Wingdings" panose="05000000000000000000" pitchFamily="2" charset="2"/>
              <a:buChar char="§"/>
            </a:pPr>
            <a:endParaRPr lang="en-IN" sz="1800" dirty="0"/>
          </a:p>
          <a:p>
            <a:pPr marL="228600" indent="0">
              <a:buNone/>
            </a:pPr>
            <a:r>
              <a:rPr lang="en-IN" sz="1600" dirty="0"/>
              <a:t>Our goal is to figure out how dark the current pixel is compared to the pixels directly surrounding it. These arrows are called </a:t>
            </a:r>
            <a:r>
              <a:rPr lang="en-IN" sz="1600" i="1" dirty="0"/>
              <a:t>gradients</a:t>
            </a:r>
            <a:r>
              <a:rPr lang="en-IN" sz="1600" dirty="0"/>
              <a:t> and they show the flow from light to dark across the entire image:</a:t>
            </a:r>
          </a:p>
          <a:p>
            <a:pPr marL="514350" indent="-285750">
              <a:buFont typeface="Wingdings" panose="05000000000000000000" pitchFamily="2" charset="2"/>
              <a:buChar char="§"/>
            </a:pPr>
            <a:endParaRPr lang="en-IN" sz="1800" dirty="0"/>
          </a:p>
          <a:p>
            <a:pPr marL="514350" indent="-285750">
              <a:buFont typeface="Wingdings" panose="05000000000000000000" pitchFamily="2" charset="2"/>
              <a:buChar char="§"/>
            </a:pPr>
            <a:endParaRPr lang="en-IN" sz="1800" dirty="0"/>
          </a:p>
          <a:p>
            <a:endParaRPr lang="en-IN" dirty="0"/>
          </a:p>
        </p:txBody>
      </p:sp>
      <p:sp>
        <p:nvSpPr>
          <p:cNvPr id="4" name="Slide Number Placeholder 3">
            <a:extLst>
              <a:ext uri="{FF2B5EF4-FFF2-40B4-BE49-F238E27FC236}">
                <a16:creationId xmlns:a16="http://schemas.microsoft.com/office/drawing/2014/main" id="{35FE6E42-BA1D-454E-BB94-A815A4CA1F9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13</a:t>
            </a:fld>
            <a:endParaRPr lang="en"/>
          </a:p>
        </p:txBody>
      </p:sp>
      <p:pic>
        <p:nvPicPr>
          <p:cNvPr id="5" name="Picture 4">
            <a:extLst>
              <a:ext uri="{FF2B5EF4-FFF2-40B4-BE49-F238E27FC236}">
                <a16:creationId xmlns:a16="http://schemas.microsoft.com/office/drawing/2014/main" id="{3963E650-5CB4-4A40-94FC-2C7CC727ECDC}"/>
              </a:ext>
            </a:extLst>
          </p:cNvPr>
          <p:cNvPicPr>
            <a:picLocks noChangeAspect="1"/>
          </p:cNvPicPr>
          <p:nvPr/>
        </p:nvPicPr>
        <p:blipFill>
          <a:blip r:embed="rId3"/>
          <a:stretch>
            <a:fillRect/>
          </a:stretch>
        </p:blipFill>
        <p:spPr>
          <a:xfrm>
            <a:off x="2209800" y="1123950"/>
            <a:ext cx="3589064" cy="1265145"/>
          </a:xfrm>
          <a:prstGeom prst="rect">
            <a:avLst/>
          </a:prstGeom>
        </p:spPr>
      </p:pic>
      <p:pic>
        <p:nvPicPr>
          <p:cNvPr id="8" name="Picture 7">
            <a:extLst>
              <a:ext uri="{FF2B5EF4-FFF2-40B4-BE49-F238E27FC236}">
                <a16:creationId xmlns:a16="http://schemas.microsoft.com/office/drawing/2014/main" id="{2D157462-DC0C-4CC5-81A4-D525AC6584C3}"/>
              </a:ext>
            </a:extLst>
          </p:cNvPr>
          <p:cNvPicPr>
            <a:picLocks noChangeAspect="1"/>
          </p:cNvPicPr>
          <p:nvPr/>
        </p:nvPicPr>
        <p:blipFill>
          <a:blip r:embed="rId4"/>
          <a:stretch>
            <a:fillRect/>
          </a:stretch>
        </p:blipFill>
        <p:spPr>
          <a:xfrm>
            <a:off x="2743200" y="3474593"/>
            <a:ext cx="2510424" cy="1412114"/>
          </a:xfrm>
          <a:prstGeom prst="rect">
            <a:avLst/>
          </a:prstGeom>
        </p:spPr>
      </p:pic>
    </p:spTree>
    <p:extLst>
      <p:ext uri="{BB962C8B-B14F-4D97-AF65-F5344CB8AC3E}">
        <p14:creationId xmlns:p14="http://schemas.microsoft.com/office/powerpoint/2010/main" val="973780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39416A-E9A8-4F0F-ADDB-393E5A3C6403}"/>
              </a:ext>
            </a:extLst>
          </p:cNvPr>
          <p:cNvSpPr>
            <a:spLocks noGrp="1"/>
          </p:cNvSpPr>
          <p:nvPr>
            <p:ph type="body" idx="1"/>
          </p:nvPr>
        </p:nvSpPr>
        <p:spPr>
          <a:xfrm>
            <a:off x="365881" y="209549"/>
            <a:ext cx="6919970" cy="4904251"/>
          </a:xfrm>
        </p:spPr>
        <p:txBody>
          <a:bodyPr/>
          <a:lstStyle/>
          <a:p>
            <a:pPr marL="228600" indent="0">
              <a:buNone/>
            </a:pPr>
            <a:r>
              <a:rPr lang="en-IN" sz="1600" dirty="0"/>
              <a:t>To find faces in this HOG image, all we have to do is find the part of our image that looks the most similar to a known HOG pattern that was extracted from a bunch of other training faces:</a:t>
            </a:r>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endParaRPr lang="en-IN" sz="1600" dirty="0"/>
          </a:p>
          <a:p>
            <a:pPr marL="76200" indent="0">
              <a:buNone/>
            </a:pPr>
            <a:r>
              <a:rPr lang="en-IN" sz="1600" dirty="0"/>
              <a:t>Using this technique, we can now easily find faces in any image:</a:t>
            </a:r>
          </a:p>
          <a:p>
            <a:pPr marL="76200" indent="0">
              <a:buNone/>
            </a:pPr>
            <a:endParaRPr lang="en-IN" dirty="0"/>
          </a:p>
          <a:p>
            <a:pPr marL="228600" indent="0">
              <a:buNone/>
            </a:pPr>
            <a:endParaRPr lang="en-IN" dirty="0"/>
          </a:p>
          <a:p>
            <a:pPr marL="228600" indent="0">
              <a:buNone/>
            </a:pPr>
            <a:endParaRPr lang="en-IN" sz="1600" dirty="0"/>
          </a:p>
          <a:p>
            <a:pPr marL="514350" indent="-285750">
              <a:buFont typeface="Wingdings" panose="05000000000000000000" pitchFamily="2" charset="2"/>
              <a:buChar char="§"/>
            </a:pPr>
            <a:endParaRPr lang="en-IN" sz="1600" dirty="0"/>
          </a:p>
          <a:p>
            <a:pPr marL="514350" indent="-285750">
              <a:buFont typeface="Wingdings" panose="05000000000000000000" pitchFamily="2" charset="2"/>
              <a:buChar char="§"/>
            </a:pPr>
            <a:r>
              <a:rPr lang="en-IN" dirty="0"/>
              <a:t>.</a:t>
            </a:r>
          </a:p>
          <a:p>
            <a:pPr marL="76200" indent="0">
              <a:buNone/>
            </a:pPr>
            <a:endParaRPr lang="en-IN" dirty="0"/>
          </a:p>
        </p:txBody>
      </p:sp>
      <p:sp>
        <p:nvSpPr>
          <p:cNvPr id="4" name="Slide Number Placeholder 3">
            <a:extLst>
              <a:ext uri="{FF2B5EF4-FFF2-40B4-BE49-F238E27FC236}">
                <a16:creationId xmlns:a16="http://schemas.microsoft.com/office/drawing/2014/main" id="{EA70DC48-502D-4FD1-9AC4-263BDECF9B3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14</a:t>
            </a:fld>
            <a:endParaRPr lang="en"/>
          </a:p>
        </p:txBody>
      </p:sp>
      <p:pic>
        <p:nvPicPr>
          <p:cNvPr id="5" name="Picture 4">
            <a:extLst>
              <a:ext uri="{FF2B5EF4-FFF2-40B4-BE49-F238E27FC236}">
                <a16:creationId xmlns:a16="http://schemas.microsoft.com/office/drawing/2014/main" id="{F9F061F7-8762-4075-91F1-D998C811D05E}"/>
              </a:ext>
            </a:extLst>
          </p:cNvPr>
          <p:cNvPicPr>
            <a:picLocks noChangeAspect="1"/>
          </p:cNvPicPr>
          <p:nvPr/>
        </p:nvPicPr>
        <p:blipFill>
          <a:blip r:embed="rId2"/>
          <a:stretch>
            <a:fillRect/>
          </a:stretch>
        </p:blipFill>
        <p:spPr>
          <a:xfrm>
            <a:off x="2514600" y="1276350"/>
            <a:ext cx="2286000" cy="1593512"/>
          </a:xfrm>
          <a:prstGeom prst="rect">
            <a:avLst/>
          </a:prstGeom>
        </p:spPr>
      </p:pic>
      <p:pic>
        <p:nvPicPr>
          <p:cNvPr id="6" name="Picture 5">
            <a:extLst>
              <a:ext uri="{FF2B5EF4-FFF2-40B4-BE49-F238E27FC236}">
                <a16:creationId xmlns:a16="http://schemas.microsoft.com/office/drawing/2014/main" id="{1E29AE4A-83AC-4465-9EAB-14BD5664F96E}"/>
              </a:ext>
            </a:extLst>
          </p:cNvPr>
          <p:cNvPicPr>
            <a:picLocks noChangeAspect="1"/>
          </p:cNvPicPr>
          <p:nvPr/>
        </p:nvPicPr>
        <p:blipFill>
          <a:blip r:embed="rId3"/>
          <a:stretch>
            <a:fillRect/>
          </a:stretch>
        </p:blipFill>
        <p:spPr>
          <a:xfrm>
            <a:off x="2507166" y="3469085"/>
            <a:ext cx="2660236" cy="1498600"/>
          </a:xfrm>
          <a:prstGeom prst="rect">
            <a:avLst/>
          </a:prstGeom>
        </p:spPr>
      </p:pic>
    </p:spTree>
    <p:extLst>
      <p:ext uri="{BB962C8B-B14F-4D97-AF65-F5344CB8AC3E}">
        <p14:creationId xmlns:p14="http://schemas.microsoft.com/office/powerpoint/2010/main" val="1692921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1000"/>
                                        <p:tgtEl>
                                          <p:spTgt spid="3">
                                            <p:txEl>
                                              <p:pRg st="7" end="7"/>
                                            </p:txEl>
                                          </p:spTgt>
                                        </p:tgtEl>
                                      </p:cBhvr>
                                    </p:animEffect>
                                    <p:anim calcmode="lin" valueType="num">
                                      <p:cBhvr>
                                        <p:cTn id="2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AFCEF6-1F30-402F-8BDB-A3E5D4B1B45F}"/>
              </a:ext>
            </a:extLst>
          </p:cNvPr>
          <p:cNvSpPr>
            <a:spLocks noGrp="1"/>
          </p:cNvSpPr>
          <p:nvPr>
            <p:ph type="body" idx="1"/>
          </p:nvPr>
        </p:nvSpPr>
        <p:spPr>
          <a:xfrm>
            <a:off x="401192" y="161067"/>
            <a:ext cx="7295007" cy="4821366"/>
          </a:xfrm>
        </p:spPr>
        <p:txBody>
          <a:bodyPr/>
          <a:lstStyle/>
          <a:p>
            <a:pPr marL="571500" indent="-342900">
              <a:buFont typeface="Wingdings" panose="05000000000000000000" pitchFamily="2" charset="2"/>
              <a:buChar char="§"/>
            </a:pPr>
            <a:r>
              <a:rPr lang="en-IN" dirty="0"/>
              <a:t> </a:t>
            </a:r>
            <a:r>
              <a:rPr lang="en-IN" sz="1600" dirty="0"/>
              <a:t>Step 2: Posing and Projecting Faces</a:t>
            </a:r>
          </a:p>
          <a:p>
            <a:pPr marL="76200" indent="0">
              <a:buNone/>
            </a:pPr>
            <a:r>
              <a:rPr lang="en-IN" sz="1600" dirty="0"/>
              <a:t>    Figure out the pose of the face by finding the main landmarks in the face.    Once we find those landmarks, use them to warp the image so that the eyes and mouth are </a:t>
            </a:r>
            <a:r>
              <a:rPr lang="en-IN" sz="1600" dirty="0" err="1"/>
              <a:t>centered</a:t>
            </a:r>
            <a:r>
              <a:rPr lang="en-IN" sz="1600" dirty="0"/>
              <a:t>.</a:t>
            </a:r>
          </a:p>
          <a:p>
            <a:pPr marL="76200" indent="0">
              <a:buNone/>
            </a:pPr>
            <a:r>
              <a:rPr lang="en-IN" sz="1600" dirty="0"/>
              <a:t>To do this, we are going to use an algorithm called </a:t>
            </a:r>
            <a:r>
              <a:rPr lang="en-IN" sz="1600" b="1" dirty="0"/>
              <a:t>face landmark estimation</a:t>
            </a:r>
            <a:r>
              <a:rPr lang="en-IN" sz="1600" dirty="0"/>
              <a:t>. The basic idea is we will come up with 68 specific points (called </a:t>
            </a:r>
            <a:r>
              <a:rPr lang="en-IN" sz="1600" i="1" dirty="0"/>
              <a:t>landmarks</a:t>
            </a:r>
            <a:r>
              <a:rPr lang="en-IN" sz="1600" dirty="0"/>
              <a:t>) that exist on every face . we will train a machine learning algorithm to be able to find these 68 specific points on any face:</a:t>
            </a:r>
          </a:p>
        </p:txBody>
      </p:sp>
      <p:sp>
        <p:nvSpPr>
          <p:cNvPr id="4" name="Slide Number Placeholder 3">
            <a:extLst>
              <a:ext uri="{FF2B5EF4-FFF2-40B4-BE49-F238E27FC236}">
                <a16:creationId xmlns:a16="http://schemas.microsoft.com/office/drawing/2014/main" id="{39EB1C03-C851-4328-888B-C6C7FFCB9C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15</a:t>
            </a:fld>
            <a:endParaRPr lang="en"/>
          </a:p>
        </p:txBody>
      </p:sp>
      <p:pic>
        <p:nvPicPr>
          <p:cNvPr id="5" name="Picture 4">
            <a:extLst>
              <a:ext uri="{FF2B5EF4-FFF2-40B4-BE49-F238E27FC236}">
                <a16:creationId xmlns:a16="http://schemas.microsoft.com/office/drawing/2014/main" id="{A923D47B-30FD-4643-804B-8D1DC751188C}"/>
              </a:ext>
            </a:extLst>
          </p:cNvPr>
          <p:cNvPicPr>
            <a:picLocks noChangeAspect="1"/>
          </p:cNvPicPr>
          <p:nvPr/>
        </p:nvPicPr>
        <p:blipFill>
          <a:blip r:embed="rId2"/>
          <a:stretch>
            <a:fillRect/>
          </a:stretch>
        </p:blipFill>
        <p:spPr>
          <a:xfrm>
            <a:off x="2796157" y="2598378"/>
            <a:ext cx="2505075" cy="2384055"/>
          </a:xfrm>
          <a:prstGeom prst="rect">
            <a:avLst/>
          </a:prstGeom>
        </p:spPr>
      </p:pic>
    </p:spTree>
    <p:extLst>
      <p:ext uri="{BB962C8B-B14F-4D97-AF65-F5344CB8AC3E}">
        <p14:creationId xmlns:p14="http://schemas.microsoft.com/office/powerpoint/2010/main" val="1240424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750940-4104-413F-AC7F-C8985D1A888C}"/>
              </a:ext>
            </a:extLst>
          </p:cNvPr>
          <p:cNvSpPr>
            <a:spLocks noGrp="1"/>
          </p:cNvSpPr>
          <p:nvPr>
            <p:ph type="body" idx="1"/>
          </p:nvPr>
        </p:nvSpPr>
        <p:spPr>
          <a:xfrm>
            <a:off x="391350" y="185276"/>
            <a:ext cx="7076250" cy="2980500"/>
          </a:xfrm>
        </p:spPr>
        <p:txBody>
          <a:bodyPr/>
          <a:lstStyle/>
          <a:p>
            <a:pPr marL="76200" indent="0">
              <a:buNone/>
            </a:pPr>
            <a:r>
              <a:rPr lang="en-IN" sz="1600" dirty="0"/>
              <a:t>Here’s the result of locating the 68 face landmarks on our test image:</a:t>
            </a:r>
          </a:p>
        </p:txBody>
      </p:sp>
      <p:sp>
        <p:nvSpPr>
          <p:cNvPr id="4" name="Slide Number Placeholder 3">
            <a:extLst>
              <a:ext uri="{FF2B5EF4-FFF2-40B4-BE49-F238E27FC236}">
                <a16:creationId xmlns:a16="http://schemas.microsoft.com/office/drawing/2014/main" id="{D45DCCBD-14D2-4D0E-BE05-9EB63B91341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lang="en"/>
          </a:p>
        </p:txBody>
      </p:sp>
      <p:pic>
        <p:nvPicPr>
          <p:cNvPr id="5" name="Picture 4">
            <a:extLst>
              <a:ext uri="{FF2B5EF4-FFF2-40B4-BE49-F238E27FC236}">
                <a16:creationId xmlns:a16="http://schemas.microsoft.com/office/drawing/2014/main" id="{237AD830-06A2-4C76-9D6F-2EBA70E631F6}"/>
              </a:ext>
            </a:extLst>
          </p:cNvPr>
          <p:cNvPicPr>
            <a:picLocks noChangeAspect="1"/>
          </p:cNvPicPr>
          <p:nvPr/>
        </p:nvPicPr>
        <p:blipFill>
          <a:blip r:embed="rId2"/>
          <a:stretch>
            <a:fillRect/>
          </a:stretch>
        </p:blipFill>
        <p:spPr>
          <a:xfrm>
            <a:off x="2590800" y="736147"/>
            <a:ext cx="2057400" cy="1792447"/>
          </a:xfrm>
          <a:prstGeom prst="rect">
            <a:avLst/>
          </a:prstGeom>
        </p:spPr>
      </p:pic>
      <p:sp>
        <p:nvSpPr>
          <p:cNvPr id="6" name="Rectangle 5">
            <a:extLst>
              <a:ext uri="{FF2B5EF4-FFF2-40B4-BE49-F238E27FC236}">
                <a16:creationId xmlns:a16="http://schemas.microsoft.com/office/drawing/2014/main" id="{97E2C3B6-5E73-4697-99FF-C91084644BF5}"/>
              </a:ext>
            </a:extLst>
          </p:cNvPr>
          <p:cNvSpPr/>
          <p:nvPr/>
        </p:nvSpPr>
        <p:spPr>
          <a:xfrm>
            <a:off x="510615" y="2528129"/>
            <a:ext cx="6880785" cy="830997"/>
          </a:xfrm>
          <a:prstGeom prst="rect">
            <a:avLst/>
          </a:prstGeom>
        </p:spPr>
        <p:txBody>
          <a:bodyPr wrap="square">
            <a:spAutoFit/>
          </a:bodyPr>
          <a:lstStyle/>
          <a:p>
            <a:r>
              <a:rPr lang="en-IN" sz="1600" dirty="0">
                <a:solidFill>
                  <a:schemeClr val="dk1"/>
                </a:solidFill>
                <a:latin typeface="Titillium Web Light"/>
                <a:sym typeface="Titillium Web Light"/>
              </a:rPr>
              <a:t>Now that we know were the eyes and mouth are, we’ll simply rotate, scale and shear the image so that the eyes and mouth are </a:t>
            </a:r>
            <a:r>
              <a:rPr lang="en-IN" sz="1600" dirty="0" err="1">
                <a:solidFill>
                  <a:schemeClr val="dk1"/>
                </a:solidFill>
                <a:latin typeface="Titillium Web Light"/>
                <a:sym typeface="Titillium Web Light"/>
              </a:rPr>
              <a:t>centered</a:t>
            </a:r>
            <a:r>
              <a:rPr lang="en-IN" sz="1600" dirty="0">
                <a:solidFill>
                  <a:schemeClr val="dk1"/>
                </a:solidFill>
                <a:latin typeface="Titillium Web Light"/>
                <a:sym typeface="Titillium Web Light"/>
              </a:rPr>
              <a:t> as best as possible.</a:t>
            </a:r>
          </a:p>
        </p:txBody>
      </p:sp>
      <p:pic>
        <p:nvPicPr>
          <p:cNvPr id="7" name="Picture 6">
            <a:extLst>
              <a:ext uri="{FF2B5EF4-FFF2-40B4-BE49-F238E27FC236}">
                <a16:creationId xmlns:a16="http://schemas.microsoft.com/office/drawing/2014/main" id="{95C50EA2-292F-4AB3-8643-A21E6D7F0DBC}"/>
              </a:ext>
            </a:extLst>
          </p:cNvPr>
          <p:cNvPicPr>
            <a:picLocks noChangeAspect="1"/>
          </p:cNvPicPr>
          <p:nvPr/>
        </p:nvPicPr>
        <p:blipFill>
          <a:blip r:embed="rId3"/>
          <a:stretch>
            <a:fillRect/>
          </a:stretch>
        </p:blipFill>
        <p:spPr>
          <a:xfrm>
            <a:off x="1600200" y="3359126"/>
            <a:ext cx="4953000" cy="1388813"/>
          </a:xfrm>
          <a:prstGeom prst="rect">
            <a:avLst/>
          </a:prstGeom>
        </p:spPr>
      </p:pic>
    </p:spTree>
    <p:extLst>
      <p:ext uri="{BB962C8B-B14F-4D97-AF65-F5344CB8AC3E}">
        <p14:creationId xmlns:p14="http://schemas.microsoft.com/office/powerpoint/2010/main" val="2894662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228600" y="209550"/>
            <a:ext cx="7391400" cy="4800600"/>
          </a:xfrm>
          <a:prstGeom prst="rect">
            <a:avLst/>
          </a:prstGeom>
        </p:spPr>
        <p:txBody>
          <a:bodyPr spcFirstLastPara="1" wrap="square" lIns="91425" tIns="91425" rIns="91425" bIns="91425" anchor="t" anchorCtr="0">
            <a:noAutofit/>
          </a:bodyPr>
          <a:lstStyle/>
          <a:p>
            <a:pPr lvl="0">
              <a:buNone/>
            </a:pPr>
            <a:r>
              <a:rPr lang="en-US" sz="1800" dirty="0"/>
              <a:t>       </a:t>
            </a:r>
          </a:p>
          <a:p>
            <a:pPr lvl="0"/>
            <a:r>
              <a:rPr lang="en-US" sz="1800" dirty="0"/>
              <a:t> Step 3: Encoding faces </a:t>
            </a:r>
          </a:p>
          <a:p>
            <a:pPr lvl="0">
              <a:buNone/>
            </a:pPr>
            <a:r>
              <a:rPr lang="en-US" sz="1800" dirty="0"/>
              <a:t>        Pass the centered face image through a neural network that knows how to measure features of the face. Save those 128 measurements.</a:t>
            </a:r>
          </a:p>
          <a:p>
            <a:pPr lvl="0">
              <a:buNone/>
            </a:pPr>
            <a:endParaRPr lang="en-US" sz="1800" dirty="0"/>
          </a:p>
          <a:p>
            <a:pPr lvl="0"/>
            <a:r>
              <a:rPr lang="en-US" sz="1800" dirty="0"/>
              <a:t> Step 4: Finding the person’s name from the encoding. Looking at all the faces we’ve measured in the past, see which person has the closest measurements to our face’s measurements. That’s our match!</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17</a:t>
            </a:fld>
            <a:endParaRPr/>
          </a:p>
        </p:txBody>
      </p:sp>
      <p:pic>
        <p:nvPicPr>
          <p:cNvPr id="2" name="Picture 1">
            <a:extLst>
              <a:ext uri="{FF2B5EF4-FFF2-40B4-BE49-F238E27FC236}">
                <a16:creationId xmlns:a16="http://schemas.microsoft.com/office/drawing/2014/main" id="{6687BFA2-B71B-4671-BF67-E4661EAF613B}"/>
              </a:ext>
            </a:extLst>
          </p:cNvPr>
          <p:cNvPicPr>
            <a:picLocks noChangeAspect="1"/>
          </p:cNvPicPr>
          <p:nvPr/>
        </p:nvPicPr>
        <p:blipFill>
          <a:blip r:embed="rId3"/>
          <a:stretch>
            <a:fillRect/>
          </a:stretch>
        </p:blipFill>
        <p:spPr>
          <a:xfrm>
            <a:off x="1005900" y="3194158"/>
            <a:ext cx="6236749" cy="168264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wipe(down)">
                                      <p:cBhvr>
                                        <p:cTn id="7" dur="500"/>
                                        <p:tgtEl>
                                          <p:spTgt spid="3871">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871">
                                            <p:txEl>
                                              <p:pRg st="1" end="1"/>
                                            </p:txEl>
                                          </p:spTgt>
                                        </p:tgtEl>
                                        <p:attrNameLst>
                                          <p:attrName>style.visibility</p:attrName>
                                        </p:attrNameLst>
                                      </p:cBhvr>
                                      <p:to>
                                        <p:strVal val="visible"/>
                                      </p:to>
                                    </p:set>
                                    <p:animEffect transition="in" filter="wipe(down)">
                                      <p:cBhvr>
                                        <p:cTn id="11" dur="500"/>
                                        <p:tgtEl>
                                          <p:spTgt spid="3871">
                                            <p:txEl>
                                              <p:pRg st="1" end="1"/>
                                            </p:txEl>
                                          </p:spTgt>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871">
                                            <p:txEl>
                                              <p:pRg st="2" end="2"/>
                                            </p:txEl>
                                          </p:spTgt>
                                        </p:tgtEl>
                                        <p:attrNameLst>
                                          <p:attrName>style.visibility</p:attrName>
                                        </p:attrNameLst>
                                      </p:cBhvr>
                                      <p:to>
                                        <p:strVal val="visible"/>
                                      </p:to>
                                    </p:set>
                                    <p:animEffect transition="in" filter="fade">
                                      <p:cBhvr>
                                        <p:cTn id="15" dur="1000"/>
                                        <p:tgtEl>
                                          <p:spTgt spid="3871">
                                            <p:txEl>
                                              <p:pRg st="2" end="2"/>
                                            </p:txEl>
                                          </p:spTgt>
                                        </p:tgtEl>
                                      </p:cBhvr>
                                    </p:animEffect>
                                    <p:anim calcmode="lin" valueType="num">
                                      <p:cBhvr>
                                        <p:cTn id="16"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871">
                                            <p:txEl>
                                              <p:pRg st="4" end="4"/>
                                            </p:txEl>
                                          </p:spTgt>
                                        </p:tgtEl>
                                        <p:attrNameLst>
                                          <p:attrName>style.visibility</p:attrName>
                                        </p:attrNameLst>
                                      </p:cBhvr>
                                      <p:to>
                                        <p:strVal val="visible"/>
                                      </p:to>
                                    </p:set>
                                    <p:animEffect transition="in" filter="fade">
                                      <p:cBhvr>
                                        <p:cTn id="21" dur="1000"/>
                                        <p:tgtEl>
                                          <p:spTgt spid="3871">
                                            <p:txEl>
                                              <p:pRg st="4" end="4"/>
                                            </p:txEl>
                                          </p:spTgt>
                                        </p:tgtEl>
                                      </p:cBhvr>
                                    </p:animEffect>
                                    <p:anim calcmode="lin" valueType="num">
                                      <p:cBhvr>
                                        <p:cTn id="22" dur="1000" fill="hold"/>
                                        <p:tgtEl>
                                          <p:spTgt spid="3871">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8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914400" y="514350"/>
            <a:ext cx="6761100" cy="857400"/>
          </a:xfrm>
          <a:prstGeom prst="rect">
            <a:avLst/>
          </a:prstGeom>
        </p:spPr>
        <p:txBody>
          <a:bodyPr spcFirstLastPara="1" wrap="square" lIns="91425" tIns="91425" rIns="91425" bIns="91425" anchor="b" anchorCtr="0">
            <a:noAutofit/>
          </a:bodyPr>
          <a:lstStyle/>
          <a:p>
            <a:pPr lvl="0"/>
            <a:r>
              <a:rPr lang="en-US" dirty="0"/>
              <a:t>:</a:t>
            </a:r>
            <a:endParaRPr/>
          </a:p>
        </p:txBody>
      </p:sp>
      <p:sp>
        <p:nvSpPr>
          <p:cNvPr id="3871" name="Google Shape;3871;p18"/>
          <p:cNvSpPr txBox="1">
            <a:spLocks noGrp="1"/>
          </p:cNvSpPr>
          <p:nvPr>
            <p:ph type="body" idx="1"/>
          </p:nvPr>
        </p:nvSpPr>
        <p:spPr>
          <a:xfrm>
            <a:off x="457200" y="0"/>
            <a:ext cx="7162800" cy="4876800"/>
          </a:xfrm>
          <a:prstGeom prst="rect">
            <a:avLst/>
          </a:prstGeom>
        </p:spPr>
        <p:txBody>
          <a:bodyPr spcFirstLastPara="1" wrap="square" lIns="91425" tIns="91425" rIns="91425" bIns="91425" anchor="t" anchorCtr="0">
            <a:noAutofit/>
          </a:bodyPr>
          <a:lstStyle/>
          <a:p>
            <a:pPr lvl="0"/>
            <a:endParaRPr lang="en-US" sz="1800" b="1" dirty="0"/>
          </a:p>
          <a:p>
            <a:pPr lvl="0"/>
            <a:r>
              <a:rPr lang="en-US" sz="1800" b="1" dirty="0"/>
              <a:t>Storing and sending the data records.</a:t>
            </a:r>
          </a:p>
          <a:p>
            <a:pPr lvl="0">
              <a:buNone/>
            </a:pPr>
            <a:r>
              <a:rPr lang="en-US" sz="1800" dirty="0"/>
              <a:t>        Here we are using IFTTT service to send mails to parents about their child’s attendance status. It works on the </a:t>
            </a:r>
            <a:r>
              <a:rPr lang="en-US" sz="1800" dirty="0" err="1"/>
              <a:t>programing</a:t>
            </a:r>
            <a:r>
              <a:rPr lang="en-US" sz="1800" dirty="0"/>
              <a:t> conditional statement If This Then That. The automations are accomplished via applets which are sort of like macros that connect multiple apps to run automated tasks. An applet is created to link a triggering action (face recognition) to onset an event (sending an email).</a:t>
            </a:r>
          </a:p>
          <a:p>
            <a:pPr lvl="0">
              <a:buNone/>
            </a:pPr>
            <a:r>
              <a:rPr lang="en-US" sz="1800" dirty="0"/>
              <a:t>        Now for storing database on the system we have SQLite3.Each teacher will have to log in first by providing his username on our UI. We use </a:t>
            </a:r>
            <a:r>
              <a:rPr lang="en-US" sz="1800" dirty="0" err="1"/>
              <a:t>sql</a:t>
            </a:r>
            <a:r>
              <a:rPr lang="en-US" sz="1800" dirty="0"/>
              <a:t> queries to create tables and feed information in it. Each time system runs the data get automatically uploaded in the database getting saved by the username of the teacher-in charge. </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18</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71">
                                            <p:txEl>
                                              <p:pRg st="1" end="1"/>
                                            </p:txEl>
                                          </p:spTgt>
                                        </p:tgtEl>
                                        <p:attrNameLst>
                                          <p:attrName>style.visibility</p:attrName>
                                        </p:attrNameLst>
                                      </p:cBhvr>
                                      <p:to>
                                        <p:strVal val="visible"/>
                                      </p:to>
                                    </p:set>
                                    <p:animEffect transition="in" filter="fade">
                                      <p:cBhvr>
                                        <p:cTn id="7" dur="500"/>
                                        <p:tgtEl>
                                          <p:spTgt spid="3871">
                                            <p:txEl>
                                              <p:pRg st="1" end="1"/>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71">
                                            <p:txEl>
                                              <p:pRg st="2" end="2"/>
                                            </p:txEl>
                                          </p:spTgt>
                                        </p:tgtEl>
                                        <p:attrNameLst>
                                          <p:attrName>style.visibility</p:attrName>
                                        </p:attrNameLst>
                                      </p:cBhvr>
                                      <p:to>
                                        <p:strVal val="visible"/>
                                      </p:to>
                                    </p:set>
                                    <p:animEffect transition="in" filter="fade">
                                      <p:cBhvr>
                                        <p:cTn id="11" dur="1000"/>
                                        <p:tgtEl>
                                          <p:spTgt spid="3871">
                                            <p:txEl>
                                              <p:pRg st="2" end="2"/>
                                            </p:txEl>
                                          </p:spTgt>
                                        </p:tgtEl>
                                      </p:cBhvr>
                                    </p:animEffect>
                                    <p:anim calcmode="lin" valueType="num">
                                      <p:cBhvr>
                                        <p:cTn id="12"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871">
                                            <p:txEl>
                                              <p:pRg st="3" end="3"/>
                                            </p:txEl>
                                          </p:spTgt>
                                        </p:tgtEl>
                                        <p:attrNameLst>
                                          <p:attrName>style.visibility</p:attrName>
                                        </p:attrNameLst>
                                      </p:cBhvr>
                                      <p:to>
                                        <p:strVal val="visible"/>
                                      </p:to>
                                    </p:set>
                                    <p:animEffect transition="in" filter="fade">
                                      <p:cBhvr>
                                        <p:cTn id="17" dur="1000"/>
                                        <p:tgtEl>
                                          <p:spTgt spid="3871">
                                            <p:txEl>
                                              <p:pRg st="3" end="3"/>
                                            </p:txEl>
                                          </p:spTgt>
                                        </p:tgtEl>
                                      </p:cBhvr>
                                    </p:animEffect>
                                    <p:anim calcmode="lin" valueType="num">
                                      <p:cBhvr>
                                        <p:cTn id="18" dur="1000" fill="hold"/>
                                        <p:tgtEl>
                                          <p:spTgt spid="38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87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486150"/>
            <a:ext cx="5268900" cy="990600"/>
          </a:xfrm>
        </p:spPr>
        <p:txBody>
          <a:bodyPr/>
          <a:lstStyle/>
          <a:p>
            <a:pPr lvl="0"/>
            <a:r>
              <a:rPr lang="en-US" dirty="0"/>
              <a:t>III. FLOWCHART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895349"/>
            <a:ext cx="6761100" cy="701425"/>
          </a:xfrm>
          <a:prstGeom prst="rect">
            <a:avLst/>
          </a:prstGeom>
        </p:spPr>
        <p:txBody>
          <a:bodyPr spcFirstLastPara="1" wrap="square" lIns="91425" tIns="91425" rIns="91425" bIns="91425" anchor="b" anchorCtr="0">
            <a:noAutofit/>
          </a:bodyPr>
          <a:lstStyle/>
          <a:p>
            <a:pPr lvl="0"/>
            <a:r>
              <a:rPr lang="en-US" dirty="0"/>
              <a:t>A SMART AND INTERACTIVE SYSYTEM</a:t>
            </a:r>
            <a:endParaRPr dirty="0"/>
          </a:p>
        </p:txBody>
      </p:sp>
      <p:sp>
        <p:nvSpPr>
          <p:cNvPr id="3871" name="Google Shape;3871;p18"/>
          <p:cNvSpPr txBox="1">
            <a:spLocks noGrp="1"/>
          </p:cNvSpPr>
          <p:nvPr>
            <p:ph type="body" idx="1"/>
          </p:nvPr>
        </p:nvSpPr>
        <p:spPr>
          <a:xfrm>
            <a:off x="838200" y="1967631"/>
            <a:ext cx="6761100" cy="2980500"/>
          </a:xfrm>
          <a:prstGeom prst="rect">
            <a:avLst/>
          </a:prstGeom>
        </p:spPr>
        <p:txBody>
          <a:bodyPr spcFirstLastPara="1" wrap="square" lIns="91425" tIns="91425" rIns="91425" bIns="91425" anchor="t" anchorCtr="0">
            <a:noAutofit/>
          </a:bodyPr>
          <a:lstStyle/>
          <a:p>
            <a:pPr lvl="0"/>
            <a:r>
              <a:rPr lang="en-US" sz="1800" dirty="0"/>
              <a:t>A software is designed to automate the college diverse operation from classes, exams to the college events calendar. </a:t>
            </a:r>
          </a:p>
          <a:p>
            <a:pPr marL="76200" lvl="0" indent="0">
              <a:buNone/>
            </a:pPr>
            <a:endParaRPr lang="en-US" sz="1800" dirty="0"/>
          </a:p>
          <a:p>
            <a:pPr lvl="0"/>
            <a:r>
              <a:rPr lang="en-US" sz="1800" dirty="0"/>
              <a:t>This college software should have a powerful online community to bring parents, professors, and students on a common interactive platform</a:t>
            </a:r>
            <a:r>
              <a:rPr lang="en-US" dirty="0"/>
              <a:t>. </a:t>
            </a:r>
            <a:endParaRPr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70"/>
                                        </p:tgtEl>
                                        <p:attrNameLst>
                                          <p:attrName>style.visibility</p:attrName>
                                        </p:attrNameLst>
                                      </p:cBhvr>
                                      <p:to>
                                        <p:strVal val="visible"/>
                                      </p:to>
                                    </p:set>
                                    <p:animEffect transition="in" filter="fade">
                                      <p:cBhvr>
                                        <p:cTn id="7" dur="500"/>
                                        <p:tgtEl>
                                          <p:spTgt spid="387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871">
                                            <p:txEl>
                                              <p:pRg st="0" end="0"/>
                                            </p:txEl>
                                          </p:spTgt>
                                        </p:tgtEl>
                                        <p:attrNameLst>
                                          <p:attrName>style.visibility</p:attrName>
                                        </p:attrNameLst>
                                      </p:cBhvr>
                                      <p:to>
                                        <p:strVal val="visible"/>
                                      </p:to>
                                    </p:set>
                                    <p:animEffect transition="in" filter="fade">
                                      <p:cBhvr>
                                        <p:cTn id="12" dur="1000"/>
                                        <p:tgtEl>
                                          <p:spTgt spid="3871">
                                            <p:txEl>
                                              <p:pRg st="0" end="0"/>
                                            </p:txEl>
                                          </p:spTgt>
                                        </p:tgtEl>
                                      </p:cBhvr>
                                    </p:animEffect>
                                    <p:anim calcmode="lin" valueType="num">
                                      <p:cBhvr>
                                        <p:cTn id="13" dur="1000" fill="hold"/>
                                        <p:tgtEl>
                                          <p:spTgt spid="387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8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871">
                                            <p:txEl>
                                              <p:pRg st="2" end="2"/>
                                            </p:txEl>
                                          </p:spTgt>
                                        </p:tgtEl>
                                        <p:attrNameLst>
                                          <p:attrName>style.visibility</p:attrName>
                                        </p:attrNameLst>
                                      </p:cBhvr>
                                      <p:to>
                                        <p:strVal val="visible"/>
                                      </p:to>
                                    </p:set>
                                    <p:animEffect transition="in" filter="fade">
                                      <p:cBhvr>
                                        <p:cTn id="19" dur="1000"/>
                                        <p:tgtEl>
                                          <p:spTgt spid="3871">
                                            <p:txEl>
                                              <p:pRg st="2" end="2"/>
                                            </p:txEl>
                                          </p:spTgt>
                                        </p:tgtEl>
                                      </p:cBhvr>
                                    </p:animEffect>
                                    <p:anim calcmode="lin" valueType="num">
                                      <p:cBhvr>
                                        <p:cTn id="20"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99DAE4-334E-46EA-BDEE-A21DA285A77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lang="en" dirty="0"/>
          </a:p>
        </p:txBody>
      </p:sp>
      <p:sp>
        <p:nvSpPr>
          <p:cNvPr id="7" name="object 8">
            <a:extLst>
              <a:ext uri="{FF2B5EF4-FFF2-40B4-BE49-F238E27FC236}">
                <a16:creationId xmlns:a16="http://schemas.microsoft.com/office/drawing/2014/main" id="{7E5B06A4-BB87-45DB-8BE3-425BB8CCDAF6}"/>
              </a:ext>
            </a:extLst>
          </p:cNvPr>
          <p:cNvSpPr/>
          <p:nvPr/>
        </p:nvSpPr>
        <p:spPr>
          <a:xfrm>
            <a:off x="5185263" y="808988"/>
            <a:ext cx="1320799" cy="1308100"/>
          </a:xfrm>
          <a:prstGeom prst="rect">
            <a:avLst/>
          </a:prstGeom>
          <a:blipFill>
            <a:blip r:embed="rId2" cstate="print"/>
            <a:stretch>
              <a:fillRect/>
            </a:stretch>
          </a:blipFill>
        </p:spPr>
        <p:txBody>
          <a:bodyPr wrap="square" lIns="0" tIns="0" rIns="0" bIns="0" rtlCol="0"/>
          <a:lstStyle/>
          <a:p>
            <a:endParaRPr dirty="0"/>
          </a:p>
        </p:txBody>
      </p:sp>
      <p:sp>
        <p:nvSpPr>
          <p:cNvPr id="8" name="object 9">
            <a:extLst>
              <a:ext uri="{FF2B5EF4-FFF2-40B4-BE49-F238E27FC236}">
                <a16:creationId xmlns:a16="http://schemas.microsoft.com/office/drawing/2014/main" id="{4DCEB667-10A6-4190-9B3D-DA18068A61CA}"/>
              </a:ext>
            </a:extLst>
          </p:cNvPr>
          <p:cNvSpPr/>
          <p:nvPr/>
        </p:nvSpPr>
        <p:spPr>
          <a:xfrm>
            <a:off x="1580707" y="985284"/>
            <a:ext cx="1337886" cy="1322701"/>
          </a:xfrm>
          <a:prstGeom prst="rect">
            <a:avLst/>
          </a:prstGeom>
          <a:blipFill>
            <a:blip r:embed="rId3" cstate="print"/>
            <a:stretch>
              <a:fillRect/>
            </a:stretch>
          </a:blipFill>
        </p:spPr>
        <p:txBody>
          <a:bodyPr wrap="square" lIns="0" tIns="0" rIns="0" bIns="0" rtlCol="0"/>
          <a:lstStyle/>
          <a:p>
            <a:endParaRPr dirty="0"/>
          </a:p>
        </p:txBody>
      </p:sp>
      <p:sp>
        <p:nvSpPr>
          <p:cNvPr id="9" name="object 17">
            <a:extLst>
              <a:ext uri="{FF2B5EF4-FFF2-40B4-BE49-F238E27FC236}">
                <a16:creationId xmlns:a16="http://schemas.microsoft.com/office/drawing/2014/main" id="{BA74C94B-2781-40C2-80F6-68776484B692}"/>
              </a:ext>
            </a:extLst>
          </p:cNvPr>
          <p:cNvSpPr txBox="1"/>
          <p:nvPr/>
        </p:nvSpPr>
        <p:spPr>
          <a:xfrm>
            <a:off x="3181960" y="942353"/>
            <a:ext cx="1524000" cy="197490"/>
          </a:xfrm>
          <a:prstGeom prst="rect">
            <a:avLst/>
          </a:prstGeom>
        </p:spPr>
        <p:txBody>
          <a:bodyPr vert="horz" wrap="square" lIns="0" tIns="12700" rIns="0" bIns="0" rtlCol="0">
            <a:spAutoFit/>
          </a:bodyPr>
          <a:lstStyle/>
          <a:p>
            <a:pPr marL="12700">
              <a:lnSpc>
                <a:spcPct val="100000"/>
              </a:lnSpc>
              <a:spcBef>
                <a:spcPts val="100"/>
              </a:spcBef>
            </a:pPr>
            <a:r>
              <a:rPr lang="en-IN" sz="1200" spc="-55" dirty="0">
                <a:latin typeface="Times New Roman"/>
                <a:cs typeface="Times New Roman"/>
              </a:rPr>
              <a:t>Teacher</a:t>
            </a:r>
            <a:r>
              <a:rPr sz="1200" spc="-55" dirty="0">
                <a:latin typeface="Times New Roman"/>
                <a:cs typeface="Times New Roman"/>
              </a:rPr>
              <a:t> </a:t>
            </a:r>
            <a:r>
              <a:rPr sz="1200" spc="-50" dirty="0">
                <a:latin typeface="Times New Roman"/>
                <a:cs typeface="Times New Roman"/>
              </a:rPr>
              <a:t>logins </a:t>
            </a:r>
            <a:r>
              <a:rPr sz="1200" spc="-40" dirty="0">
                <a:latin typeface="Times New Roman"/>
                <a:cs typeface="Times New Roman"/>
              </a:rPr>
              <a:t>the</a:t>
            </a:r>
            <a:r>
              <a:rPr sz="1200" spc="-65" dirty="0">
                <a:latin typeface="Times New Roman"/>
                <a:cs typeface="Times New Roman"/>
              </a:rPr>
              <a:t> </a:t>
            </a:r>
            <a:r>
              <a:rPr sz="1200" spc="-30" dirty="0">
                <a:latin typeface="Times New Roman"/>
                <a:cs typeface="Times New Roman"/>
              </a:rPr>
              <a:t>system</a:t>
            </a:r>
            <a:endParaRPr sz="1200" dirty="0">
              <a:latin typeface="Times New Roman"/>
              <a:cs typeface="Times New Roman"/>
            </a:endParaRPr>
          </a:p>
        </p:txBody>
      </p:sp>
      <p:pic>
        <p:nvPicPr>
          <p:cNvPr id="18" name="Picture 17">
            <a:extLst>
              <a:ext uri="{FF2B5EF4-FFF2-40B4-BE49-F238E27FC236}">
                <a16:creationId xmlns:a16="http://schemas.microsoft.com/office/drawing/2014/main" id="{DF50CB29-89A0-4978-AE8A-16DCDA0677C7}"/>
              </a:ext>
            </a:extLst>
          </p:cNvPr>
          <p:cNvPicPr>
            <a:picLocks noChangeAspect="1"/>
          </p:cNvPicPr>
          <p:nvPr/>
        </p:nvPicPr>
        <p:blipFill>
          <a:blip r:embed="rId4"/>
          <a:stretch>
            <a:fillRect/>
          </a:stretch>
        </p:blipFill>
        <p:spPr>
          <a:xfrm>
            <a:off x="5449321" y="2964239"/>
            <a:ext cx="896190" cy="908383"/>
          </a:xfrm>
          <a:prstGeom prst="rect">
            <a:avLst/>
          </a:prstGeom>
        </p:spPr>
      </p:pic>
      <p:sp>
        <p:nvSpPr>
          <p:cNvPr id="19" name="object 3">
            <a:extLst>
              <a:ext uri="{FF2B5EF4-FFF2-40B4-BE49-F238E27FC236}">
                <a16:creationId xmlns:a16="http://schemas.microsoft.com/office/drawing/2014/main" id="{9FDAF577-6138-48A1-A6B4-749C4FAD5AAB}"/>
              </a:ext>
            </a:extLst>
          </p:cNvPr>
          <p:cNvSpPr/>
          <p:nvPr/>
        </p:nvSpPr>
        <p:spPr>
          <a:xfrm>
            <a:off x="1596321" y="2706956"/>
            <a:ext cx="1487170" cy="1118870"/>
          </a:xfrm>
          <a:prstGeom prst="rect">
            <a:avLst/>
          </a:prstGeom>
          <a:blipFill>
            <a:blip r:embed="rId5" cstate="print"/>
            <a:stretch>
              <a:fillRect/>
            </a:stretch>
          </a:blipFill>
        </p:spPr>
        <p:txBody>
          <a:bodyPr wrap="square" lIns="0" tIns="0" rIns="0" bIns="0" rtlCol="0"/>
          <a:lstStyle/>
          <a:p>
            <a:endParaRPr dirty="0"/>
          </a:p>
        </p:txBody>
      </p:sp>
      <p:pic>
        <p:nvPicPr>
          <p:cNvPr id="22" name="Picture 21">
            <a:extLst>
              <a:ext uri="{FF2B5EF4-FFF2-40B4-BE49-F238E27FC236}">
                <a16:creationId xmlns:a16="http://schemas.microsoft.com/office/drawing/2014/main" id="{4E6F616C-A99F-4276-AD80-5C7BB430656D}"/>
              </a:ext>
            </a:extLst>
          </p:cNvPr>
          <p:cNvPicPr>
            <a:picLocks noChangeAspect="1"/>
          </p:cNvPicPr>
          <p:nvPr/>
        </p:nvPicPr>
        <p:blipFill>
          <a:blip r:embed="rId6"/>
          <a:stretch>
            <a:fillRect/>
          </a:stretch>
        </p:blipFill>
        <p:spPr>
          <a:xfrm>
            <a:off x="3083345" y="2650389"/>
            <a:ext cx="2286198" cy="524301"/>
          </a:xfrm>
          <a:prstGeom prst="rect">
            <a:avLst/>
          </a:prstGeom>
        </p:spPr>
      </p:pic>
      <p:pic>
        <p:nvPicPr>
          <p:cNvPr id="23" name="Picture 22">
            <a:extLst>
              <a:ext uri="{FF2B5EF4-FFF2-40B4-BE49-F238E27FC236}">
                <a16:creationId xmlns:a16="http://schemas.microsoft.com/office/drawing/2014/main" id="{77DD9166-D551-430F-9BD0-1EFCB5B03D76}"/>
              </a:ext>
            </a:extLst>
          </p:cNvPr>
          <p:cNvPicPr>
            <a:picLocks noChangeAspect="1"/>
          </p:cNvPicPr>
          <p:nvPr/>
        </p:nvPicPr>
        <p:blipFill>
          <a:blip r:embed="rId7"/>
          <a:stretch>
            <a:fillRect/>
          </a:stretch>
        </p:blipFill>
        <p:spPr>
          <a:xfrm>
            <a:off x="3313313" y="3250167"/>
            <a:ext cx="1633870" cy="115834"/>
          </a:xfrm>
          <a:prstGeom prst="rect">
            <a:avLst/>
          </a:prstGeom>
        </p:spPr>
      </p:pic>
      <p:sp>
        <p:nvSpPr>
          <p:cNvPr id="24" name="object 15">
            <a:extLst>
              <a:ext uri="{FF2B5EF4-FFF2-40B4-BE49-F238E27FC236}">
                <a16:creationId xmlns:a16="http://schemas.microsoft.com/office/drawing/2014/main" id="{5C8D3140-52FC-4D7B-8A80-39F16BF18567}"/>
              </a:ext>
            </a:extLst>
          </p:cNvPr>
          <p:cNvSpPr/>
          <p:nvPr/>
        </p:nvSpPr>
        <p:spPr>
          <a:xfrm>
            <a:off x="4043798" y="3901872"/>
            <a:ext cx="114300" cy="580390"/>
          </a:xfrm>
          <a:custGeom>
            <a:avLst/>
            <a:gdLst/>
            <a:ahLst/>
            <a:cxnLst/>
            <a:rect l="l" t="t" r="r" b="b"/>
            <a:pathLst>
              <a:path w="114300" h="580389">
                <a:moveTo>
                  <a:pt x="38100" y="466090"/>
                </a:moveTo>
                <a:lnTo>
                  <a:pt x="0" y="466090"/>
                </a:lnTo>
                <a:lnTo>
                  <a:pt x="57150" y="580390"/>
                </a:lnTo>
                <a:lnTo>
                  <a:pt x="104775" y="485140"/>
                </a:lnTo>
                <a:lnTo>
                  <a:pt x="38100" y="485140"/>
                </a:lnTo>
                <a:lnTo>
                  <a:pt x="38100" y="466090"/>
                </a:lnTo>
                <a:close/>
              </a:path>
              <a:path w="114300" h="580389">
                <a:moveTo>
                  <a:pt x="76200" y="0"/>
                </a:moveTo>
                <a:lnTo>
                  <a:pt x="38100" y="0"/>
                </a:lnTo>
                <a:lnTo>
                  <a:pt x="38100" y="485140"/>
                </a:lnTo>
                <a:lnTo>
                  <a:pt x="76200" y="485140"/>
                </a:lnTo>
                <a:lnTo>
                  <a:pt x="76200" y="0"/>
                </a:lnTo>
                <a:close/>
              </a:path>
              <a:path w="114300" h="580389">
                <a:moveTo>
                  <a:pt x="114300" y="466090"/>
                </a:moveTo>
                <a:lnTo>
                  <a:pt x="76200" y="466090"/>
                </a:lnTo>
                <a:lnTo>
                  <a:pt x="76200" y="485140"/>
                </a:lnTo>
                <a:lnTo>
                  <a:pt x="104775" y="485140"/>
                </a:lnTo>
                <a:lnTo>
                  <a:pt x="114300" y="466090"/>
                </a:lnTo>
                <a:close/>
              </a:path>
            </a:pathLst>
          </a:custGeom>
          <a:solidFill>
            <a:srgbClr val="000000"/>
          </a:solidFill>
        </p:spPr>
        <p:txBody>
          <a:bodyPr wrap="square" lIns="0" tIns="0" rIns="0" bIns="0" rtlCol="0"/>
          <a:lstStyle/>
          <a:p>
            <a:endParaRPr/>
          </a:p>
        </p:txBody>
      </p:sp>
      <p:sp>
        <p:nvSpPr>
          <p:cNvPr id="39" name="TextBox 38">
            <a:extLst>
              <a:ext uri="{FF2B5EF4-FFF2-40B4-BE49-F238E27FC236}">
                <a16:creationId xmlns:a16="http://schemas.microsoft.com/office/drawing/2014/main" id="{49E8101F-14BE-442C-A49F-AEF546107738}"/>
              </a:ext>
            </a:extLst>
          </p:cNvPr>
          <p:cNvSpPr txBox="1"/>
          <p:nvPr/>
        </p:nvSpPr>
        <p:spPr>
          <a:xfrm>
            <a:off x="2918593" y="113672"/>
            <a:ext cx="2186817" cy="523220"/>
          </a:xfrm>
          <a:prstGeom prst="rect">
            <a:avLst/>
          </a:prstGeom>
          <a:noFill/>
        </p:spPr>
        <p:txBody>
          <a:bodyPr wrap="none" rtlCol="0">
            <a:spAutoFit/>
          </a:bodyPr>
          <a:lstStyle/>
          <a:p>
            <a:r>
              <a:rPr lang="en-IN" sz="2800" dirty="0">
                <a:solidFill>
                  <a:schemeClr val="dk2"/>
                </a:solidFill>
                <a:latin typeface="Dosis ExtraLight"/>
                <a:sym typeface="Dosis ExtraLight"/>
              </a:rPr>
              <a:t>SYSTEM FLOW</a:t>
            </a:r>
          </a:p>
        </p:txBody>
      </p:sp>
      <p:pic>
        <p:nvPicPr>
          <p:cNvPr id="40" name="Picture 39">
            <a:extLst>
              <a:ext uri="{FF2B5EF4-FFF2-40B4-BE49-F238E27FC236}">
                <a16:creationId xmlns:a16="http://schemas.microsoft.com/office/drawing/2014/main" id="{292143B7-47E5-4687-B0E7-F42F785FCB73}"/>
              </a:ext>
            </a:extLst>
          </p:cNvPr>
          <p:cNvPicPr>
            <a:picLocks noChangeAspect="1"/>
          </p:cNvPicPr>
          <p:nvPr/>
        </p:nvPicPr>
        <p:blipFill>
          <a:blip r:embed="rId7"/>
          <a:stretch>
            <a:fillRect/>
          </a:stretch>
        </p:blipFill>
        <p:spPr>
          <a:xfrm rot="10800000">
            <a:off x="3197700" y="1392165"/>
            <a:ext cx="1633870" cy="115834"/>
          </a:xfrm>
          <a:prstGeom prst="rect">
            <a:avLst/>
          </a:prstGeom>
        </p:spPr>
      </p:pic>
      <p:sp>
        <p:nvSpPr>
          <p:cNvPr id="41" name="object 15">
            <a:extLst>
              <a:ext uri="{FF2B5EF4-FFF2-40B4-BE49-F238E27FC236}">
                <a16:creationId xmlns:a16="http://schemas.microsoft.com/office/drawing/2014/main" id="{1361EA98-F1D1-470D-8217-A3026F9A65D1}"/>
              </a:ext>
            </a:extLst>
          </p:cNvPr>
          <p:cNvSpPr/>
          <p:nvPr/>
        </p:nvSpPr>
        <p:spPr>
          <a:xfrm>
            <a:off x="5756087" y="2332149"/>
            <a:ext cx="114300" cy="580390"/>
          </a:xfrm>
          <a:custGeom>
            <a:avLst/>
            <a:gdLst/>
            <a:ahLst/>
            <a:cxnLst/>
            <a:rect l="l" t="t" r="r" b="b"/>
            <a:pathLst>
              <a:path w="114300" h="580389">
                <a:moveTo>
                  <a:pt x="38100" y="466090"/>
                </a:moveTo>
                <a:lnTo>
                  <a:pt x="0" y="466090"/>
                </a:lnTo>
                <a:lnTo>
                  <a:pt x="57150" y="580390"/>
                </a:lnTo>
                <a:lnTo>
                  <a:pt x="104775" y="485140"/>
                </a:lnTo>
                <a:lnTo>
                  <a:pt x="38100" y="485140"/>
                </a:lnTo>
                <a:lnTo>
                  <a:pt x="38100" y="466090"/>
                </a:lnTo>
                <a:close/>
              </a:path>
              <a:path w="114300" h="580389">
                <a:moveTo>
                  <a:pt x="76200" y="0"/>
                </a:moveTo>
                <a:lnTo>
                  <a:pt x="38100" y="0"/>
                </a:lnTo>
                <a:lnTo>
                  <a:pt x="38100" y="485140"/>
                </a:lnTo>
                <a:lnTo>
                  <a:pt x="76200" y="485140"/>
                </a:lnTo>
                <a:lnTo>
                  <a:pt x="76200" y="0"/>
                </a:lnTo>
                <a:close/>
              </a:path>
              <a:path w="114300" h="580389">
                <a:moveTo>
                  <a:pt x="114300" y="466090"/>
                </a:moveTo>
                <a:lnTo>
                  <a:pt x="76200" y="466090"/>
                </a:lnTo>
                <a:lnTo>
                  <a:pt x="76200" y="485140"/>
                </a:lnTo>
                <a:lnTo>
                  <a:pt x="104775" y="485140"/>
                </a:lnTo>
                <a:lnTo>
                  <a:pt x="114300" y="46609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296831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000"/>
                                        <p:tgtEl>
                                          <p:spTgt spid="24"/>
                                        </p:tgtEl>
                                      </p:cBhvr>
                                    </p:animEffect>
                                    <p:anim calcmode="lin" valueType="num">
                                      <p:cBhvr>
                                        <p:cTn id="60" dur="1000" fill="hold"/>
                                        <p:tgtEl>
                                          <p:spTgt spid="24"/>
                                        </p:tgtEl>
                                        <p:attrNameLst>
                                          <p:attrName>ppt_x</p:attrName>
                                        </p:attrNameLst>
                                      </p:cBhvr>
                                      <p:tavLst>
                                        <p:tav tm="0">
                                          <p:val>
                                            <p:strVal val="#ppt_x"/>
                                          </p:val>
                                        </p:tav>
                                        <p:tav tm="100000">
                                          <p:val>
                                            <p:strVal val="#ppt_x"/>
                                          </p:val>
                                        </p:tav>
                                      </p:tavLst>
                                    </p:anim>
                                    <p:anim calcmode="lin" valueType="num">
                                      <p:cBhvr>
                                        <p:cTn id="6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9" grpId="0" animBg="1"/>
      <p:bldP spid="24"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1968C-D88B-4858-A44C-31ED7A4A001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lang="en"/>
          </a:p>
        </p:txBody>
      </p:sp>
      <p:sp>
        <p:nvSpPr>
          <p:cNvPr id="3" name="object 5">
            <a:extLst>
              <a:ext uri="{FF2B5EF4-FFF2-40B4-BE49-F238E27FC236}">
                <a16:creationId xmlns:a16="http://schemas.microsoft.com/office/drawing/2014/main" id="{1945E2D1-3270-4152-B734-E953DDB6D177}"/>
              </a:ext>
            </a:extLst>
          </p:cNvPr>
          <p:cNvSpPr/>
          <p:nvPr/>
        </p:nvSpPr>
        <p:spPr>
          <a:xfrm>
            <a:off x="3352797" y="133350"/>
            <a:ext cx="1413510" cy="1480427"/>
          </a:xfrm>
          <a:prstGeom prst="rect">
            <a:avLst/>
          </a:prstGeom>
          <a:blipFill>
            <a:blip r:embed="rId2"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D4831B05-0D0D-42AC-AD6F-1A3EEE46AA6B}"/>
              </a:ext>
            </a:extLst>
          </p:cNvPr>
          <p:cNvSpPr/>
          <p:nvPr/>
        </p:nvSpPr>
        <p:spPr>
          <a:xfrm>
            <a:off x="3411535" y="-16500"/>
            <a:ext cx="1296035" cy="1337310"/>
          </a:xfrm>
          <a:prstGeom prst="rect">
            <a:avLst/>
          </a:prstGeom>
          <a:blipFill>
            <a:blip r:embed="rId3" cstate="print"/>
            <a:stretch>
              <a:fillRect/>
            </a:stretch>
          </a:blipFill>
        </p:spPr>
        <p:txBody>
          <a:bodyPr wrap="square" lIns="0" tIns="0" rIns="0" bIns="0" rtlCol="0"/>
          <a:lstStyle/>
          <a:p>
            <a:endParaRPr/>
          </a:p>
        </p:txBody>
      </p:sp>
      <p:sp>
        <p:nvSpPr>
          <p:cNvPr id="5" name="object 22">
            <a:extLst>
              <a:ext uri="{FF2B5EF4-FFF2-40B4-BE49-F238E27FC236}">
                <a16:creationId xmlns:a16="http://schemas.microsoft.com/office/drawing/2014/main" id="{1100246C-633E-4BF3-90C1-7677DB4A5A98}"/>
              </a:ext>
            </a:extLst>
          </p:cNvPr>
          <p:cNvSpPr txBox="1"/>
          <p:nvPr/>
        </p:nvSpPr>
        <p:spPr>
          <a:xfrm>
            <a:off x="4852923" y="474148"/>
            <a:ext cx="2439035" cy="399415"/>
          </a:xfrm>
          <a:prstGeom prst="rect">
            <a:avLst/>
          </a:prstGeom>
        </p:spPr>
        <p:txBody>
          <a:bodyPr vert="horz" wrap="square" lIns="0" tIns="4445" rIns="0" bIns="0" rtlCol="0">
            <a:spAutoFit/>
          </a:bodyPr>
          <a:lstStyle/>
          <a:p>
            <a:pPr marL="12700" marR="5080">
              <a:lnSpc>
                <a:spcPct val="104299"/>
              </a:lnSpc>
              <a:spcBef>
                <a:spcPts val="35"/>
              </a:spcBef>
            </a:pPr>
            <a:r>
              <a:rPr sz="1200" spc="-15" dirty="0">
                <a:latin typeface="Times New Roman"/>
                <a:cs typeface="Times New Roman"/>
              </a:rPr>
              <a:t>In </a:t>
            </a:r>
            <a:r>
              <a:rPr sz="1200" spc="-40" dirty="0">
                <a:latin typeface="Times New Roman"/>
                <a:cs typeface="Times New Roman"/>
              </a:rPr>
              <a:t>real-time the </a:t>
            </a:r>
            <a:r>
              <a:rPr sz="1200" spc="-35" dirty="0">
                <a:latin typeface="Times New Roman"/>
                <a:cs typeface="Times New Roman"/>
              </a:rPr>
              <a:t>student’s </a:t>
            </a:r>
            <a:r>
              <a:rPr sz="1200" spc="-30" dirty="0">
                <a:latin typeface="Times New Roman"/>
                <a:cs typeface="Times New Roman"/>
              </a:rPr>
              <a:t>face </a:t>
            </a:r>
            <a:r>
              <a:rPr sz="1200" spc="-55" dirty="0">
                <a:latin typeface="Times New Roman"/>
                <a:cs typeface="Times New Roman"/>
              </a:rPr>
              <a:t>is  </a:t>
            </a:r>
            <a:r>
              <a:rPr sz="1200" spc="-15" dirty="0">
                <a:latin typeface="Times New Roman"/>
                <a:cs typeface="Times New Roman"/>
              </a:rPr>
              <a:t>detected </a:t>
            </a:r>
            <a:r>
              <a:rPr sz="1200" spc="-30" dirty="0">
                <a:latin typeface="Times New Roman"/>
                <a:cs typeface="Times New Roman"/>
              </a:rPr>
              <a:t>and </a:t>
            </a:r>
            <a:r>
              <a:rPr sz="1200" spc="-40" dirty="0">
                <a:latin typeface="Times New Roman"/>
                <a:cs typeface="Times New Roman"/>
              </a:rPr>
              <a:t>highlighted </a:t>
            </a:r>
            <a:r>
              <a:rPr sz="1200" dirty="0">
                <a:latin typeface="Times New Roman"/>
                <a:cs typeface="Times New Roman"/>
              </a:rPr>
              <a:t>on </a:t>
            </a:r>
            <a:r>
              <a:rPr sz="1200" spc="-40" dirty="0">
                <a:latin typeface="Times New Roman"/>
                <a:cs typeface="Times New Roman"/>
              </a:rPr>
              <a:t>the</a:t>
            </a:r>
            <a:r>
              <a:rPr sz="1200" spc="-90" dirty="0">
                <a:latin typeface="Times New Roman"/>
                <a:cs typeface="Times New Roman"/>
              </a:rPr>
              <a:t> </a:t>
            </a:r>
            <a:r>
              <a:rPr sz="1200" spc="-40" dirty="0">
                <a:latin typeface="Times New Roman"/>
                <a:cs typeface="Times New Roman"/>
              </a:rPr>
              <a:t>window</a:t>
            </a:r>
            <a:endParaRPr sz="1200" dirty="0">
              <a:latin typeface="Times New Roman"/>
              <a:cs typeface="Times New Roman"/>
            </a:endParaRPr>
          </a:p>
        </p:txBody>
      </p:sp>
      <p:sp>
        <p:nvSpPr>
          <p:cNvPr id="6" name="object 23">
            <a:extLst>
              <a:ext uri="{FF2B5EF4-FFF2-40B4-BE49-F238E27FC236}">
                <a16:creationId xmlns:a16="http://schemas.microsoft.com/office/drawing/2014/main" id="{ADE1B175-E65B-493E-8762-1BB295A0DDB1}"/>
              </a:ext>
            </a:extLst>
          </p:cNvPr>
          <p:cNvSpPr txBox="1"/>
          <p:nvPr/>
        </p:nvSpPr>
        <p:spPr>
          <a:xfrm>
            <a:off x="4830380" y="2521105"/>
            <a:ext cx="2827020" cy="445770"/>
          </a:xfrm>
          <a:prstGeom prst="rect">
            <a:avLst/>
          </a:prstGeom>
        </p:spPr>
        <p:txBody>
          <a:bodyPr vert="horz" wrap="square" lIns="0" tIns="12700" rIns="0" bIns="0" rtlCol="0">
            <a:spAutoFit/>
          </a:bodyPr>
          <a:lstStyle/>
          <a:p>
            <a:pPr marL="12700" marR="5080">
              <a:lnSpc>
                <a:spcPct val="114799"/>
              </a:lnSpc>
              <a:spcBef>
                <a:spcPts val="100"/>
              </a:spcBef>
            </a:pPr>
            <a:r>
              <a:rPr sz="1200" spc="-50" dirty="0">
                <a:latin typeface="Times New Roman"/>
                <a:cs typeface="Times New Roman"/>
              </a:rPr>
              <a:t>The </a:t>
            </a:r>
            <a:r>
              <a:rPr sz="1200" spc="-30" dirty="0">
                <a:latin typeface="Times New Roman"/>
                <a:cs typeface="Times New Roman"/>
              </a:rPr>
              <a:t>attendance </a:t>
            </a:r>
            <a:r>
              <a:rPr sz="1200" spc="-55" dirty="0">
                <a:latin typeface="Times New Roman"/>
                <a:cs typeface="Times New Roman"/>
              </a:rPr>
              <a:t>is </a:t>
            </a:r>
            <a:r>
              <a:rPr sz="1200" spc="-30" dirty="0">
                <a:latin typeface="Times New Roman"/>
                <a:cs typeface="Times New Roman"/>
              </a:rPr>
              <a:t>marked </a:t>
            </a:r>
            <a:r>
              <a:rPr sz="1200" spc="-25" dirty="0">
                <a:latin typeface="Times New Roman"/>
                <a:cs typeface="Times New Roman"/>
              </a:rPr>
              <a:t>‘Present’ </a:t>
            </a:r>
            <a:r>
              <a:rPr sz="1200" spc="-35" dirty="0">
                <a:latin typeface="Times New Roman"/>
                <a:cs typeface="Times New Roman"/>
              </a:rPr>
              <a:t>for  </a:t>
            </a:r>
            <a:r>
              <a:rPr sz="1200" spc="-45" dirty="0">
                <a:latin typeface="Times New Roman"/>
                <a:cs typeface="Times New Roman"/>
              </a:rPr>
              <a:t>recognized </a:t>
            </a:r>
            <a:r>
              <a:rPr sz="1200" spc="-35" dirty="0">
                <a:latin typeface="Times New Roman"/>
                <a:cs typeface="Times New Roman"/>
              </a:rPr>
              <a:t>student </a:t>
            </a:r>
            <a:r>
              <a:rPr sz="1200" spc="-30" dirty="0">
                <a:latin typeface="Times New Roman"/>
                <a:cs typeface="Times New Roman"/>
              </a:rPr>
              <a:t>face, </a:t>
            </a:r>
            <a:r>
              <a:rPr sz="1200" spc="-15" dirty="0">
                <a:latin typeface="Times New Roman"/>
                <a:cs typeface="Times New Roman"/>
              </a:rPr>
              <a:t>rest </a:t>
            </a:r>
            <a:r>
              <a:rPr sz="1200" spc="-50" dirty="0">
                <a:latin typeface="Times New Roman"/>
                <a:cs typeface="Times New Roman"/>
              </a:rPr>
              <a:t>remains</a:t>
            </a:r>
            <a:r>
              <a:rPr sz="1200" spc="175" dirty="0">
                <a:latin typeface="Times New Roman"/>
                <a:cs typeface="Times New Roman"/>
              </a:rPr>
              <a:t> </a:t>
            </a:r>
            <a:r>
              <a:rPr sz="1200" spc="-30" dirty="0">
                <a:latin typeface="Times New Roman"/>
                <a:cs typeface="Times New Roman"/>
              </a:rPr>
              <a:t>‘Absent’</a:t>
            </a:r>
            <a:endParaRPr sz="1200" dirty="0">
              <a:latin typeface="Times New Roman"/>
              <a:cs typeface="Times New Roman"/>
            </a:endParaRPr>
          </a:p>
        </p:txBody>
      </p:sp>
      <p:sp>
        <p:nvSpPr>
          <p:cNvPr id="7" name="object 15">
            <a:extLst>
              <a:ext uri="{FF2B5EF4-FFF2-40B4-BE49-F238E27FC236}">
                <a16:creationId xmlns:a16="http://schemas.microsoft.com/office/drawing/2014/main" id="{0C75E746-D9B1-4BE3-8685-C1C36BE340D8}"/>
              </a:ext>
            </a:extLst>
          </p:cNvPr>
          <p:cNvSpPr/>
          <p:nvPr/>
        </p:nvSpPr>
        <p:spPr>
          <a:xfrm>
            <a:off x="4024240" y="1798497"/>
            <a:ext cx="114300" cy="580390"/>
          </a:xfrm>
          <a:custGeom>
            <a:avLst/>
            <a:gdLst/>
            <a:ahLst/>
            <a:cxnLst/>
            <a:rect l="l" t="t" r="r" b="b"/>
            <a:pathLst>
              <a:path w="114300" h="580389">
                <a:moveTo>
                  <a:pt x="38100" y="466090"/>
                </a:moveTo>
                <a:lnTo>
                  <a:pt x="0" y="466090"/>
                </a:lnTo>
                <a:lnTo>
                  <a:pt x="57150" y="580390"/>
                </a:lnTo>
                <a:lnTo>
                  <a:pt x="104775" y="485140"/>
                </a:lnTo>
                <a:lnTo>
                  <a:pt x="38100" y="485140"/>
                </a:lnTo>
                <a:lnTo>
                  <a:pt x="38100" y="466090"/>
                </a:lnTo>
                <a:close/>
              </a:path>
              <a:path w="114300" h="580389">
                <a:moveTo>
                  <a:pt x="76200" y="0"/>
                </a:moveTo>
                <a:lnTo>
                  <a:pt x="38100" y="0"/>
                </a:lnTo>
                <a:lnTo>
                  <a:pt x="38100" y="485140"/>
                </a:lnTo>
                <a:lnTo>
                  <a:pt x="76200" y="485140"/>
                </a:lnTo>
                <a:lnTo>
                  <a:pt x="76200" y="0"/>
                </a:lnTo>
                <a:close/>
              </a:path>
              <a:path w="114300" h="580389">
                <a:moveTo>
                  <a:pt x="114300" y="466090"/>
                </a:moveTo>
                <a:lnTo>
                  <a:pt x="76200" y="466090"/>
                </a:lnTo>
                <a:lnTo>
                  <a:pt x="76200" y="485140"/>
                </a:lnTo>
                <a:lnTo>
                  <a:pt x="104775" y="485140"/>
                </a:lnTo>
                <a:lnTo>
                  <a:pt x="114300" y="466090"/>
                </a:lnTo>
                <a:close/>
              </a:path>
            </a:pathLst>
          </a:custGeom>
          <a:solidFill>
            <a:srgbClr val="000000"/>
          </a:solidFill>
        </p:spPr>
        <p:txBody>
          <a:bodyPr wrap="square" lIns="0" tIns="0" rIns="0" bIns="0" rtlCol="0"/>
          <a:lstStyle/>
          <a:p>
            <a:endParaRPr dirty="0"/>
          </a:p>
        </p:txBody>
      </p:sp>
      <p:sp>
        <p:nvSpPr>
          <p:cNvPr id="8" name="object 7">
            <a:extLst>
              <a:ext uri="{FF2B5EF4-FFF2-40B4-BE49-F238E27FC236}">
                <a16:creationId xmlns:a16="http://schemas.microsoft.com/office/drawing/2014/main" id="{D7341D09-DF30-48EA-BF0D-B694E550E2A7}"/>
              </a:ext>
            </a:extLst>
          </p:cNvPr>
          <p:cNvSpPr/>
          <p:nvPr/>
        </p:nvSpPr>
        <p:spPr>
          <a:xfrm>
            <a:off x="3638733" y="2495550"/>
            <a:ext cx="908685" cy="914400"/>
          </a:xfrm>
          <a:prstGeom prst="rect">
            <a:avLst/>
          </a:prstGeom>
          <a:blipFill>
            <a:blip r:embed="rId4" cstate="print"/>
            <a:stretch>
              <a:fillRect/>
            </a:stretch>
          </a:blipFill>
        </p:spPr>
        <p:txBody>
          <a:bodyPr wrap="square" lIns="0" tIns="0" rIns="0" bIns="0" rtlCol="0"/>
          <a:lstStyle/>
          <a:p>
            <a:endParaRPr/>
          </a:p>
        </p:txBody>
      </p:sp>
      <p:sp>
        <p:nvSpPr>
          <p:cNvPr id="9" name="object 18">
            <a:extLst>
              <a:ext uri="{FF2B5EF4-FFF2-40B4-BE49-F238E27FC236}">
                <a16:creationId xmlns:a16="http://schemas.microsoft.com/office/drawing/2014/main" id="{B5B54A61-7E1D-44A6-BA9C-51C6E0631E64}"/>
              </a:ext>
            </a:extLst>
          </p:cNvPr>
          <p:cNvSpPr/>
          <p:nvPr/>
        </p:nvSpPr>
        <p:spPr>
          <a:xfrm>
            <a:off x="4024240" y="3638550"/>
            <a:ext cx="114300" cy="581025"/>
          </a:xfrm>
          <a:custGeom>
            <a:avLst/>
            <a:gdLst/>
            <a:ahLst/>
            <a:cxnLst/>
            <a:rect l="l" t="t" r="r" b="b"/>
            <a:pathLst>
              <a:path w="114300" h="581025">
                <a:moveTo>
                  <a:pt x="38100" y="466725"/>
                </a:moveTo>
                <a:lnTo>
                  <a:pt x="0" y="466725"/>
                </a:lnTo>
                <a:lnTo>
                  <a:pt x="57150" y="581025"/>
                </a:lnTo>
                <a:lnTo>
                  <a:pt x="104775" y="485775"/>
                </a:lnTo>
                <a:lnTo>
                  <a:pt x="38100" y="485775"/>
                </a:lnTo>
                <a:lnTo>
                  <a:pt x="38100" y="466725"/>
                </a:lnTo>
                <a:close/>
              </a:path>
              <a:path w="114300" h="581025">
                <a:moveTo>
                  <a:pt x="76200" y="0"/>
                </a:moveTo>
                <a:lnTo>
                  <a:pt x="38100" y="0"/>
                </a:lnTo>
                <a:lnTo>
                  <a:pt x="38100" y="485775"/>
                </a:lnTo>
                <a:lnTo>
                  <a:pt x="76200" y="485775"/>
                </a:lnTo>
                <a:lnTo>
                  <a:pt x="76200" y="0"/>
                </a:lnTo>
                <a:close/>
              </a:path>
              <a:path w="114300" h="581025">
                <a:moveTo>
                  <a:pt x="114300" y="466725"/>
                </a:moveTo>
                <a:lnTo>
                  <a:pt x="76200" y="466725"/>
                </a:lnTo>
                <a:lnTo>
                  <a:pt x="76200" y="485775"/>
                </a:lnTo>
                <a:lnTo>
                  <a:pt x="104775" y="485775"/>
                </a:lnTo>
                <a:lnTo>
                  <a:pt x="114300" y="466725"/>
                </a:lnTo>
                <a:close/>
              </a:path>
            </a:pathLst>
          </a:custGeom>
          <a:solidFill>
            <a:srgbClr val="000000"/>
          </a:solidFill>
        </p:spPr>
        <p:txBody>
          <a:bodyPr wrap="square" lIns="0" tIns="0" rIns="0" bIns="0" rtlCol="0"/>
          <a:lstStyle/>
          <a:p>
            <a:endParaRPr/>
          </a:p>
        </p:txBody>
      </p:sp>
      <p:sp>
        <p:nvSpPr>
          <p:cNvPr id="10" name="object 4">
            <a:extLst>
              <a:ext uri="{FF2B5EF4-FFF2-40B4-BE49-F238E27FC236}">
                <a16:creationId xmlns:a16="http://schemas.microsoft.com/office/drawing/2014/main" id="{89AA25A9-6C7C-460B-960E-856FABB476AF}"/>
              </a:ext>
            </a:extLst>
          </p:cNvPr>
          <p:cNvSpPr/>
          <p:nvPr/>
        </p:nvSpPr>
        <p:spPr>
          <a:xfrm>
            <a:off x="3740782" y="4260985"/>
            <a:ext cx="637539" cy="664844"/>
          </a:xfrm>
          <a:prstGeom prst="rect">
            <a:avLst/>
          </a:prstGeom>
          <a:blipFill>
            <a:blip r:embed="rId5" cstate="print"/>
            <a:stretch>
              <a:fillRect/>
            </a:stretch>
          </a:blipFill>
        </p:spPr>
        <p:txBody>
          <a:bodyPr wrap="square" lIns="0" tIns="0" rIns="0" bIns="0" rtlCol="0"/>
          <a:lstStyle/>
          <a:p>
            <a:endParaRPr/>
          </a:p>
        </p:txBody>
      </p:sp>
      <p:sp>
        <p:nvSpPr>
          <p:cNvPr id="11" name="object 22">
            <a:extLst>
              <a:ext uri="{FF2B5EF4-FFF2-40B4-BE49-F238E27FC236}">
                <a16:creationId xmlns:a16="http://schemas.microsoft.com/office/drawing/2014/main" id="{9D92E540-A832-4393-87AE-39420D6F1F23}"/>
              </a:ext>
            </a:extLst>
          </p:cNvPr>
          <p:cNvSpPr txBox="1"/>
          <p:nvPr/>
        </p:nvSpPr>
        <p:spPr>
          <a:xfrm>
            <a:off x="5195823" y="4297136"/>
            <a:ext cx="2096135" cy="619400"/>
          </a:xfrm>
          <a:prstGeom prst="rect">
            <a:avLst/>
          </a:prstGeom>
        </p:spPr>
        <p:txBody>
          <a:bodyPr vert="horz" wrap="square" lIns="0" tIns="39370" rIns="0" bIns="0" rtlCol="0">
            <a:spAutoFit/>
          </a:bodyPr>
          <a:lstStyle/>
          <a:p>
            <a:pPr marL="12700">
              <a:lnSpc>
                <a:spcPct val="100000"/>
              </a:lnSpc>
              <a:spcBef>
                <a:spcPts val="310"/>
              </a:spcBef>
            </a:pPr>
            <a:r>
              <a:rPr sz="1200" spc="-25" dirty="0">
                <a:latin typeface="Times New Roman"/>
                <a:cs typeface="Times New Roman"/>
              </a:rPr>
              <a:t>An </a:t>
            </a:r>
            <a:r>
              <a:rPr sz="1200" spc="-35" dirty="0">
                <a:latin typeface="Times New Roman"/>
                <a:cs typeface="Times New Roman"/>
              </a:rPr>
              <a:t>e-mail </a:t>
            </a:r>
            <a:r>
              <a:rPr sz="1200" spc="-60" dirty="0">
                <a:latin typeface="Times New Roman"/>
                <a:cs typeface="Times New Roman"/>
              </a:rPr>
              <a:t>is </a:t>
            </a:r>
            <a:r>
              <a:rPr sz="1200" spc="-30" dirty="0">
                <a:latin typeface="Times New Roman"/>
                <a:cs typeface="Times New Roman"/>
              </a:rPr>
              <a:t>sent </a:t>
            </a:r>
            <a:r>
              <a:rPr sz="1200" spc="-20" dirty="0">
                <a:latin typeface="Times New Roman"/>
                <a:cs typeface="Times New Roman"/>
              </a:rPr>
              <a:t>to</a:t>
            </a:r>
            <a:r>
              <a:rPr sz="1200" spc="-210" dirty="0">
                <a:latin typeface="Times New Roman"/>
                <a:cs typeface="Times New Roman"/>
              </a:rPr>
              <a:t> </a:t>
            </a:r>
            <a:r>
              <a:rPr sz="1200" spc="-40" dirty="0">
                <a:latin typeface="Times New Roman"/>
                <a:cs typeface="Times New Roman"/>
              </a:rPr>
              <a:t>the</a:t>
            </a:r>
            <a:endParaRPr sz="1200" dirty="0">
              <a:latin typeface="Times New Roman"/>
              <a:cs typeface="Times New Roman"/>
            </a:endParaRPr>
          </a:p>
          <a:p>
            <a:pPr marL="50800">
              <a:lnSpc>
                <a:spcPct val="100000"/>
              </a:lnSpc>
              <a:spcBef>
                <a:spcPts val="215"/>
              </a:spcBef>
            </a:pPr>
            <a:r>
              <a:rPr lang="en-IN" sz="1200" spc="-20" dirty="0">
                <a:latin typeface="Times New Roman"/>
                <a:cs typeface="Times New Roman"/>
              </a:rPr>
              <a:t>Absentees parents </a:t>
            </a:r>
            <a:r>
              <a:rPr sz="1200" spc="-30" dirty="0">
                <a:latin typeface="Times New Roman"/>
                <a:cs typeface="Times New Roman"/>
              </a:rPr>
              <a:t>regarding </a:t>
            </a:r>
            <a:r>
              <a:rPr sz="1200" spc="-50" dirty="0">
                <a:latin typeface="Times New Roman"/>
                <a:cs typeface="Times New Roman"/>
              </a:rPr>
              <a:t>their</a:t>
            </a:r>
            <a:r>
              <a:rPr sz="1200" spc="55" dirty="0">
                <a:latin typeface="Times New Roman"/>
                <a:cs typeface="Times New Roman"/>
              </a:rPr>
              <a:t> </a:t>
            </a:r>
            <a:r>
              <a:rPr sz="1200" spc="-15" dirty="0">
                <a:latin typeface="Times New Roman"/>
                <a:cs typeface="Times New Roman"/>
              </a:rPr>
              <a:t>absence</a:t>
            </a:r>
            <a:endParaRPr sz="1200" dirty="0">
              <a:latin typeface="Times New Roman"/>
              <a:cs typeface="Times New Roman"/>
            </a:endParaRPr>
          </a:p>
        </p:txBody>
      </p:sp>
    </p:spTree>
    <p:extLst>
      <p:ext uri="{BB962C8B-B14F-4D97-AF65-F5344CB8AC3E}">
        <p14:creationId xmlns:p14="http://schemas.microsoft.com/office/powerpoint/2010/main" val="964816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animBg="1"/>
      <p:bldP spid="9" grpId="0" animBg="1"/>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876550"/>
            <a:ext cx="5268900" cy="1657350"/>
          </a:xfrm>
        </p:spPr>
        <p:txBody>
          <a:bodyPr/>
          <a:lstStyle/>
          <a:p>
            <a:pPr lvl="0"/>
            <a:r>
              <a:rPr lang="en-US" dirty="0"/>
              <a:t>IV. TECHNOLOGY STACK</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EA025E-11EE-415C-940B-A38A0E08638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23</a:t>
            </a:fld>
            <a:endParaRPr lang="en"/>
          </a:p>
        </p:txBody>
      </p:sp>
      <p:sp>
        <p:nvSpPr>
          <p:cNvPr id="3" name="Oval 2">
            <a:extLst>
              <a:ext uri="{FF2B5EF4-FFF2-40B4-BE49-F238E27FC236}">
                <a16:creationId xmlns:a16="http://schemas.microsoft.com/office/drawing/2014/main" id="{A734634C-F5B7-4512-B7C2-67A66459713B}"/>
              </a:ext>
            </a:extLst>
          </p:cNvPr>
          <p:cNvSpPr/>
          <p:nvPr/>
        </p:nvSpPr>
        <p:spPr>
          <a:xfrm>
            <a:off x="3310890" y="1314450"/>
            <a:ext cx="2522220" cy="2514600"/>
          </a:xfrm>
          <a:prstGeom prst="ellipse">
            <a:avLst/>
          </a:prstGeom>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dirty="0">
                <a:effectLst/>
                <a:ea typeface="Calibri" panose="020F0502020204030204" pitchFamily="34" charset="0"/>
                <a:cs typeface="Times New Roman" panose="02020603050405020304" pitchFamily="18" charset="0"/>
              </a:rPr>
              <a:t>ATTENDANCE MONITORING SYSTEM</a:t>
            </a:r>
            <a:endParaRPr lang="en-IN" sz="11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421887E-8970-4A61-8059-B118CCBA321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038600" y="209550"/>
            <a:ext cx="902335" cy="937260"/>
          </a:xfrm>
          <a:prstGeom prst="rect">
            <a:avLst/>
          </a:prstGeom>
        </p:spPr>
      </p:pic>
      <p:pic>
        <p:nvPicPr>
          <p:cNvPr id="5" name="Picture 4" descr="Image result for spyder logo ide&quot;">
            <a:extLst>
              <a:ext uri="{FF2B5EF4-FFF2-40B4-BE49-F238E27FC236}">
                <a16:creationId xmlns:a16="http://schemas.microsoft.com/office/drawing/2014/main" id="{184097D6-B791-49C7-9621-249A7A9C956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8937" y="1693717"/>
            <a:ext cx="822960" cy="822960"/>
          </a:xfrm>
          <a:prstGeom prst="rect">
            <a:avLst/>
          </a:prstGeom>
          <a:noFill/>
          <a:ln>
            <a:noFill/>
          </a:ln>
        </p:spPr>
      </p:pic>
      <p:pic>
        <p:nvPicPr>
          <p:cNvPr id="6" name="Picture 5">
            <a:extLst>
              <a:ext uri="{FF2B5EF4-FFF2-40B4-BE49-F238E27FC236}">
                <a16:creationId xmlns:a16="http://schemas.microsoft.com/office/drawing/2014/main" id="{552B50BA-3C2B-4504-857C-AFCE836FD2CF}"/>
              </a:ext>
            </a:extLst>
          </p:cNvPr>
          <p:cNvPicPr/>
          <p:nvPr/>
        </p:nvPicPr>
        <p:blipFill>
          <a:blip r:embed="rId4"/>
          <a:stretch>
            <a:fillRect/>
          </a:stretch>
        </p:blipFill>
        <p:spPr>
          <a:xfrm>
            <a:off x="2766920" y="3577907"/>
            <a:ext cx="626745" cy="626745"/>
          </a:xfrm>
          <a:prstGeom prst="rect">
            <a:avLst/>
          </a:prstGeom>
        </p:spPr>
      </p:pic>
      <p:pic>
        <p:nvPicPr>
          <p:cNvPr id="7" name="Picture 6">
            <a:extLst>
              <a:ext uri="{FF2B5EF4-FFF2-40B4-BE49-F238E27FC236}">
                <a16:creationId xmlns:a16="http://schemas.microsoft.com/office/drawing/2014/main" id="{43BEFF64-EF0B-48FC-9004-B290769BD903}"/>
              </a:ext>
            </a:extLst>
          </p:cNvPr>
          <p:cNvPicPr/>
          <p:nvPr/>
        </p:nvPicPr>
        <p:blipFill>
          <a:blip r:embed="rId5"/>
          <a:stretch>
            <a:fillRect/>
          </a:stretch>
        </p:blipFill>
        <p:spPr>
          <a:xfrm>
            <a:off x="5950267" y="3572429"/>
            <a:ext cx="626746" cy="585768"/>
          </a:xfrm>
          <a:prstGeom prst="rect">
            <a:avLst/>
          </a:prstGeom>
        </p:spPr>
      </p:pic>
      <p:pic>
        <p:nvPicPr>
          <p:cNvPr id="8" name="Picture 7">
            <a:extLst>
              <a:ext uri="{FF2B5EF4-FFF2-40B4-BE49-F238E27FC236}">
                <a16:creationId xmlns:a16="http://schemas.microsoft.com/office/drawing/2014/main" id="{76629585-5650-4406-B2C9-0A79F44478AC}"/>
              </a:ext>
            </a:extLst>
          </p:cNvPr>
          <p:cNvPicPr/>
          <p:nvPr/>
        </p:nvPicPr>
        <p:blipFill>
          <a:blip r:embed="rId6"/>
          <a:stretch>
            <a:fillRect/>
          </a:stretch>
        </p:blipFill>
        <p:spPr>
          <a:xfrm>
            <a:off x="5989296" y="1855255"/>
            <a:ext cx="1525905" cy="683260"/>
          </a:xfrm>
          <a:prstGeom prst="rect">
            <a:avLst/>
          </a:prstGeom>
        </p:spPr>
      </p:pic>
      <p:sp>
        <p:nvSpPr>
          <p:cNvPr id="9" name="Rectangle 8">
            <a:extLst>
              <a:ext uri="{FF2B5EF4-FFF2-40B4-BE49-F238E27FC236}">
                <a16:creationId xmlns:a16="http://schemas.microsoft.com/office/drawing/2014/main" id="{FF6527D3-5835-4100-89AF-852EED057895}"/>
              </a:ext>
            </a:extLst>
          </p:cNvPr>
          <p:cNvSpPr/>
          <p:nvPr/>
        </p:nvSpPr>
        <p:spPr>
          <a:xfrm>
            <a:off x="2971800" y="4412424"/>
            <a:ext cx="1027845" cy="307777"/>
          </a:xfrm>
          <a:prstGeom prst="rect">
            <a:avLst/>
          </a:prstGeom>
        </p:spPr>
        <p:txBody>
          <a:bodyPr wrap="non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DATABASE </a:t>
            </a:r>
            <a:endParaRPr lang="en-IN" dirty="0"/>
          </a:p>
        </p:txBody>
      </p:sp>
      <p:sp>
        <p:nvSpPr>
          <p:cNvPr id="10" name="Rectangle 9">
            <a:extLst>
              <a:ext uri="{FF2B5EF4-FFF2-40B4-BE49-F238E27FC236}">
                <a16:creationId xmlns:a16="http://schemas.microsoft.com/office/drawing/2014/main" id="{36DC7EB3-C7FD-4ED8-9766-47156E0917B1}"/>
              </a:ext>
            </a:extLst>
          </p:cNvPr>
          <p:cNvSpPr/>
          <p:nvPr/>
        </p:nvSpPr>
        <p:spPr>
          <a:xfrm>
            <a:off x="1790339" y="1314450"/>
            <a:ext cx="534121" cy="311239"/>
          </a:xfrm>
          <a:prstGeom prst="rect">
            <a:avLst/>
          </a:prstGeom>
        </p:spPr>
        <p:txBody>
          <a:bodyPr wrap="none">
            <a:spAutoFit/>
          </a:bodyPr>
          <a:lstStyle/>
          <a:p>
            <a:pPr algn="just">
              <a:lnSpc>
                <a:spcPct val="107000"/>
              </a:lnSpc>
              <a:spcAft>
                <a:spcPts val="800"/>
              </a:spcAft>
            </a:pPr>
            <a:r>
              <a:rPr lang="en-IN" b="1" dirty="0"/>
              <a:t> IDE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006ED386-94C9-4AA9-AABA-4CEFBEDA7AEC}"/>
              </a:ext>
            </a:extLst>
          </p:cNvPr>
          <p:cNvSpPr/>
          <p:nvPr/>
        </p:nvSpPr>
        <p:spPr>
          <a:xfrm>
            <a:off x="5489105" y="4357438"/>
            <a:ext cx="688009" cy="307777"/>
          </a:xfrm>
          <a:prstGeom prst="rect">
            <a:avLst/>
          </a:prstGeom>
        </p:spPr>
        <p:txBody>
          <a:bodyPr wrap="non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GMAIL</a:t>
            </a:r>
            <a:endParaRPr lang="en-IN" dirty="0"/>
          </a:p>
        </p:txBody>
      </p:sp>
      <p:sp>
        <p:nvSpPr>
          <p:cNvPr id="12" name="Rectangle 11">
            <a:extLst>
              <a:ext uri="{FF2B5EF4-FFF2-40B4-BE49-F238E27FC236}">
                <a16:creationId xmlns:a16="http://schemas.microsoft.com/office/drawing/2014/main" id="{C45C64A9-BD79-4903-AB7D-F398211509B8}"/>
              </a:ext>
            </a:extLst>
          </p:cNvPr>
          <p:cNvSpPr/>
          <p:nvPr/>
        </p:nvSpPr>
        <p:spPr>
          <a:xfrm>
            <a:off x="5181600" y="423299"/>
            <a:ext cx="349776" cy="307777"/>
          </a:xfrm>
          <a:prstGeom prst="rect">
            <a:avLst/>
          </a:prstGeom>
        </p:spPr>
        <p:txBody>
          <a:bodyPr wrap="non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UI</a:t>
            </a:r>
            <a:endParaRPr lang="en-IN" dirty="0"/>
          </a:p>
        </p:txBody>
      </p:sp>
      <p:sp>
        <p:nvSpPr>
          <p:cNvPr id="13" name="Rectangle 12">
            <a:extLst>
              <a:ext uri="{FF2B5EF4-FFF2-40B4-BE49-F238E27FC236}">
                <a16:creationId xmlns:a16="http://schemas.microsoft.com/office/drawing/2014/main" id="{D1174750-4693-4D82-9AA6-90A68F3351AF}"/>
              </a:ext>
            </a:extLst>
          </p:cNvPr>
          <p:cNvSpPr/>
          <p:nvPr/>
        </p:nvSpPr>
        <p:spPr>
          <a:xfrm>
            <a:off x="6327055" y="1595055"/>
            <a:ext cx="1188146" cy="307777"/>
          </a:xfrm>
          <a:prstGeom prst="rect">
            <a:avLst/>
          </a:prstGeom>
        </p:spPr>
        <p:txBody>
          <a:bodyPr wrap="non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WEB SERVICE</a:t>
            </a:r>
            <a:endParaRPr lang="en-IN" dirty="0"/>
          </a:p>
        </p:txBody>
      </p:sp>
    </p:spTree>
    <p:extLst>
      <p:ext uri="{BB962C8B-B14F-4D97-AF65-F5344CB8AC3E}">
        <p14:creationId xmlns:p14="http://schemas.microsoft.com/office/powerpoint/2010/main" val="2070177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228600" y="0"/>
            <a:ext cx="7696200" cy="5314950"/>
          </a:xfrm>
          <a:prstGeom prst="rect">
            <a:avLst/>
          </a:prstGeom>
        </p:spPr>
        <p:txBody>
          <a:bodyPr spcFirstLastPara="1" wrap="square" lIns="91425" tIns="91425" rIns="91425" bIns="91425" anchor="t" anchorCtr="0">
            <a:noAutofit/>
          </a:bodyPr>
          <a:lstStyle/>
          <a:p>
            <a:pPr lvl="0"/>
            <a:endParaRPr lang="en-US" sz="1800" b="1" dirty="0"/>
          </a:p>
          <a:p>
            <a:pPr lvl="0"/>
            <a:r>
              <a:rPr lang="en-US" sz="1800" b="1" dirty="0"/>
              <a:t> USER INTERFACE (UI):</a:t>
            </a:r>
          </a:p>
          <a:p>
            <a:pPr lvl="0">
              <a:buNone/>
            </a:pPr>
            <a:r>
              <a:rPr lang="en-US" sz="1800" dirty="0"/>
              <a:t>        To make a user interface Python </a:t>
            </a:r>
            <a:r>
              <a:rPr lang="en-US" sz="1800" dirty="0" err="1"/>
              <a:t>Tkinter</a:t>
            </a:r>
            <a:r>
              <a:rPr lang="en-US" sz="1800" dirty="0"/>
              <a:t> module is used. Python offers multiple options for developing GUI (Graphical User Interface). Out of all the GUI methods, </a:t>
            </a:r>
            <a:r>
              <a:rPr lang="en-US" sz="1800" dirty="0" err="1"/>
              <a:t>tkinter</a:t>
            </a:r>
            <a:r>
              <a:rPr lang="en-US" sz="1800" dirty="0"/>
              <a:t> is most commonly used method. It is a standard Python interface to the Tk ATTENDANCE MONITORING SYSTEM GUI toolkit shipped with Python. Python with </a:t>
            </a:r>
            <a:r>
              <a:rPr lang="en-US" sz="1800" dirty="0" err="1"/>
              <a:t>tkinter</a:t>
            </a:r>
            <a:r>
              <a:rPr lang="en-US" sz="1800" dirty="0"/>
              <a:t> outputs the fastest and easiest way to create the GUI applications. </a:t>
            </a:r>
          </a:p>
          <a:p>
            <a:pPr>
              <a:buNone/>
            </a:pPr>
            <a:r>
              <a:rPr lang="en-US" sz="1800" dirty="0"/>
              <a:t>        The UI will consist of a login window where the teacher in-charge will enter his login id. After proceeding further there will a button to start and end </a:t>
            </a:r>
            <a:r>
              <a:rPr lang="en-IN" sz="1800" dirty="0"/>
              <a:t>the attendance and to show the database as well.</a:t>
            </a:r>
          </a:p>
          <a:p>
            <a:pPr marL="76200" lvl="0" indent="0">
              <a:buNone/>
            </a:pPr>
            <a:r>
              <a:rPr lang="en-US" sz="1800" dirty="0"/>
              <a:t>          </a:t>
            </a:r>
            <a:r>
              <a:rPr lang="en-US" sz="1800" b="1" dirty="0"/>
              <a:t>SPYDER (IDE): </a:t>
            </a:r>
          </a:p>
          <a:p>
            <a:pPr lvl="0">
              <a:buNone/>
            </a:pPr>
            <a:r>
              <a:rPr lang="en-US" sz="1800" dirty="0"/>
              <a:t>        </a:t>
            </a:r>
            <a:r>
              <a:rPr lang="en-US" sz="1800" dirty="0" err="1"/>
              <a:t>Spyder</a:t>
            </a:r>
            <a:r>
              <a:rPr lang="en-US" sz="1800" dirty="0"/>
              <a:t> is a powerful scientific environment written in Python, for Python, and designed by and for scientists, engineers and data analysts. It offers a unique combination of the advanced editing, analysis, debugging, and profiling functionality of a comprehensive</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24</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71">
                                            <p:txEl>
                                              <p:pRg st="1" end="1"/>
                                            </p:txEl>
                                          </p:spTgt>
                                        </p:tgtEl>
                                        <p:attrNameLst>
                                          <p:attrName>style.visibility</p:attrName>
                                        </p:attrNameLst>
                                      </p:cBhvr>
                                      <p:to>
                                        <p:strVal val="visible"/>
                                      </p:to>
                                    </p:set>
                                    <p:animEffect transition="in" filter="fade">
                                      <p:cBhvr>
                                        <p:cTn id="7" dur="500"/>
                                        <p:tgtEl>
                                          <p:spTgt spid="3871">
                                            <p:txEl>
                                              <p:pRg st="1" end="1"/>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71">
                                            <p:txEl>
                                              <p:pRg st="2" end="2"/>
                                            </p:txEl>
                                          </p:spTgt>
                                        </p:tgtEl>
                                        <p:attrNameLst>
                                          <p:attrName>style.visibility</p:attrName>
                                        </p:attrNameLst>
                                      </p:cBhvr>
                                      <p:to>
                                        <p:strVal val="visible"/>
                                      </p:to>
                                    </p:set>
                                    <p:animEffect transition="in" filter="fade">
                                      <p:cBhvr>
                                        <p:cTn id="11" dur="1000"/>
                                        <p:tgtEl>
                                          <p:spTgt spid="3871">
                                            <p:txEl>
                                              <p:pRg st="2" end="2"/>
                                            </p:txEl>
                                          </p:spTgt>
                                        </p:tgtEl>
                                      </p:cBhvr>
                                    </p:animEffect>
                                    <p:anim calcmode="lin" valueType="num">
                                      <p:cBhvr>
                                        <p:cTn id="12"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871">
                                            <p:txEl>
                                              <p:pRg st="3" end="3"/>
                                            </p:txEl>
                                          </p:spTgt>
                                        </p:tgtEl>
                                        <p:attrNameLst>
                                          <p:attrName>style.visibility</p:attrName>
                                        </p:attrNameLst>
                                      </p:cBhvr>
                                      <p:to>
                                        <p:strVal val="visible"/>
                                      </p:to>
                                    </p:set>
                                    <p:animEffect transition="in" filter="fade">
                                      <p:cBhvr>
                                        <p:cTn id="17" dur="1000"/>
                                        <p:tgtEl>
                                          <p:spTgt spid="3871">
                                            <p:txEl>
                                              <p:pRg st="3" end="3"/>
                                            </p:txEl>
                                          </p:spTgt>
                                        </p:tgtEl>
                                      </p:cBhvr>
                                    </p:animEffect>
                                    <p:anim calcmode="lin" valueType="num">
                                      <p:cBhvr>
                                        <p:cTn id="18" dur="1000" fill="hold"/>
                                        <p:tgtEl>
                                          <p:spTgt spid="3871">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871">
                                            <p:txEl>
                                              <p:pRg st="3" end="3"/>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4" fill="hold" grpId="0" nodeType="afterEffect">
                                  <p:stCondLst>
                                    <p:cond delay="0"/>
                                  </p:stCondLst>
                                  <p:childTnLst>
                                    <p:set>
                                      <p:cBhvr>
                                        <p:cTn id="22" dur="1" fill="hold">
                                          <p:stCondLst>
                                            <p:cond delay="0"/>
                                          </p:stCondLst>
                                        </p:cTn>
                                        <p:tgtEl>
                                          <p:spTgt spid="3871">
                                            <p:txEl>
                                              <p:pRg st="4" end="4"/>
                                            </p:txEl>
                                          </p:spTgt>
                                        </p:tgtEl>
                                        <p:attrNameLst>
                                          <p:attrName>style.visibility</p:attrName>
                                        </p:attrNameLst>
                                      </p:cBhvr>
                                      <p:to>
                                        <p:strVal val="visible"/>
                                      </p:to>
                                    </p:set>
                                    <p:anim calcmode="lin" valueType="num">
                                      <p:cBhvr additive="base">
                                        <p:cTn id="23" dur="500" fill="hold"/>
                                        <p:tgtEl>
                                          <p:spTgt spid="387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71">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871">
                                            <p:txEl>
                                              <p:pRg st="5" end="5"/>
                                            </p:txEl>
                                          </p:spTgt>
                                        </p:tgtEl>
                                        <p:attrNameLst>
                                          <p:attrName>style.visibility</p:attrName>
                                        </p:attrNameLst>
                                      </p:cBhvr>
                                      <p:to>
                                        <p:strVal val="visible"/>
                                      </p:to>
                                    </p:set>
                                    <p:animEffect transition="in" filter="fade">
                                      <p:cBhvr>
                                        <p:cTn id="28" dur="1000"/>
                                        <p:tgtEl>
                                          <p:spTgt spid="3871">
                                            <p:txEl>
                                              <p:pRg st="5" end="5"/>
                                            </p:txEl>
                                          </p:spTgt>
                                        </p:tgtEl>
                                      </p:cBhvr>
                                    </p:animEffect>
                                    <p:anim calcmode="lin" valueType="num">
                                      <p:cBhvr>
                                        <p:cTn id="29" dur="1000" fill="hold"/>
                                        <p:tgtEl>
                                          <p:spTgt spid="3871">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87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228600" y="57150"/>
            <a:ext cx="7391400" cy="4819650"/>
          </a:xfrm>
          <a:prstGeom prst="rect">
            <a:avLst/>
          </a:prstGeom>
        </p:spPr>
        <p:txBody>
          <a:bodyPr spcFirstLastPara="1" wrap="square" lIns="91425" tIns="91425" rIns="91425" bIns="91425" anchor="t" anchorCtr="0">
            <a:noAutofit/>
          </a:bodyPr>
          <a:lstStyle/>
          <a:p>
            <a:pPr lvl="0">
              <a:buNone/>
            </a:pPr>
            <a:r>
              <a:rPr lang="en-US" sz="1800" dirty="0"/>
              <a:t>        development tool with the data exploration, interactive execution, deep inspection, and beautiful visualization capabilities of a scientific </a:t>
            </a:r>
            <a:r>
              <a:rPr lang="en-US" sz="1800" dirty="0" err="1"/>
              <a:t>package.e</a:t>
            </a:r>
            <a:r>
              <a:rPr lang="en-US" sz="1800" dirty="0"/>
              <a:t> attendance and to show the database as well.</a:t>
            </a:r>
          </a:p>
          <a:p>
            <a:pPr lvl="0"/>
            <a:r>
              <a:rPr lang="en-US" sz="1800" b="1" dirty="0"/>
              <a:t> MS-EXCEL (DATABASE):</a:t>
            </a:r>
          </a:p>
          <a:p>
            <a:pPr lvl="0">
              <a:buNone/>
            </a:pPr>
            <a:r>
              <a:rPr lang="en-US" sz="1800" dirty="0"/>
              <a:t>        Microsoft Excel is a spreadsheet program included in the Microsoft Office suite of applications. Spreadsheets will provide you with the values arranged in rows and columns that can be changed mathematically using both basic and complex arithmetic operations. In addition to the standard spreadsheet features, Excel offers programming support via Microsoft's Visual Basic for Applications (VBA), the ability to access data from external sources via Microsoft’s Dynamic Data Exchange (DDE). Microsoft Excel is an Electronic Spreadsheet Computer Program.  </a:t>
            </a:r>
          </a:p>
          <a:p>
            <a:pPr lvl="0"/>
            <a:r>
              <a:rPr lang="en-US" sz="1800" b="1" dirty="0"/>
              <a:t>  IFTTT (WEB SERVICE):</a:t>
            </a:r>
          </a:p>
          <a:p>
            <a:pPr lvl="0">
              <a:buNone/>
            </a:pPr>
            <a:r>
              <a:rPr lang="en-US" sz="1800" dirty="0"/>
              <a:t>        IFTTT stands for If This Then That. It’s a service that lets you connect to cloud services and Internet-enabled devices to create</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25</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fade">
                                      <p:cBhvr>
                                        <p:cTn id="7" dur="1000"/>
                                        <p:tgtEl>
                                          <p:spTgt spid="3871">
                                            <p:txEl>
                                              <p:pRg st="0" end="0"/>
                                            </p:txEl>
                                          </p:spTgt>
                                        </p:tgtEl>
                                      </p:cBhvr>
                                    </p:animEffect>
                                    <p:anim calcmode="lin" valueType="num">
                                      <p:cBhvr>
                                        <p:cTn id="8" dur="1000" fill="hold"/>
                                        <p:tgtEl>
                                          <p:spTgt spid="38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871">
                                            <p:txEl>
                                              <p:pRg st="1" end="1"/>
                                            </p:txEl>
                                          </p:spTgt>
                                        </p:tgtEl>
                                        <p:attrNameLst>
                                          <p:attrName>style.visibility</p:attrName>
                                        </p:attrNameLst>
                                      </p:cBhvr>
                                      <p:to>
                                        <p:strVal val="visible"/>
                                      </p:to>
                                    </p:set>
                                    <p:animEffect transition="in" filter="fade">
                                      <p:cBhvr>
                                        <p:cTn id="14" dur="500"/>
                                        <p:tgtEl>
                                          <p:spTgt spid="387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871">
                                            <p:txEl>
                                              <p:pRg st="2" end="2"/>
                                            </p:txEl>
                                          </p:spTgt>
                                        </p:tgtEl>
                                        <p:attrNameLst>
                                          <p:attrName>style.visibility</p:attrName>
                                        </p:attrNameLst>
                                      </p:cBhvr>
                                      <p:to>
                                        <p:strVal val="visible"/>
                                      </p:to>
                                    </p:set>
                                    <p:animEffect transition="in" filter="fade">
                                      <p:cBhvr>
                                        <p:cTn id="19" dur="1000"/>
                                        <p:tgtEl>
                                          <p:spTgt spid="3871">
                                            <p:txEl>
                                              <p:pRg st="2" end="2"/>
                                            </p:txEl>
                                          </p:spTgt>
                                        </p:tgtEl>
                                      </p:cBhvr>
                                    </p:animEffect>
                                    <p:anim calcmode="lin" valueType="num">
                                      <p:cBhvr>
                                        <p:cTn id="20"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71">
                                            <p:txEl>
                                              <p:pRg st="3" end="3"/>
                                            </p:txEl>
                                          </p:spTgt>
                                        </p:tgtEl>
                                        <p:attrNameLst>
                                          <p:attrName>style.visibility</p:attrName>
                                        </p:attrNameLst>
                                      </p:cBhvr>
                                      <p:to>
                                        <p:strVal val="visible"/>
                                      </p:to>
                                    </p:set>
                                    <p:animEffect transition="in" filter="fade">
                                      <p:cBhvr>
                                        <p:cTn id="26" dur="500"/>
                                        <p:tgtEl>
                                          <p:spTgt spid="387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871">
                                            <p:txEl>
                                              <p:pRg st="4" end="4"/>
                                            </p:txEl>
                                          </p:spTgt>
                                        </p:tgtEl>
                                        <p:attrNameLst>
                                          <p:attrName>style.visibility</p:attrName>
                                        </p:attrNameLst>
                                      </p:cBhvr>
                                      <p:to>
                                        <p:strVal val="visible"/>
                                      </p:to>
                                    </p:set>
                                    <p:animEffect transition="in" filter="fade">
                                      <p:cBhvr>
                                        <p:cTn id="31" dur="1000"/>
                                        <p:tgtEl>
                                          <p:spTgt spid="3871">
                                            <p:txEl>
                                              <p:pRg st="4" end="4"/>
                                            </p:txEl>
                                          </p:spTgt>
                                        </p:tgtEl>
                                      </p:cBhvr>
                                    </p:animEffect>
                                    <p:anim calcmode="lin" valueType="num">
                                      <p:cBhvr>
                                        <p:cTn id="32" dur="1000" fill="hold"/>
                                        <p:tgtEl>
                                          <p:spTgt spid="387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8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609600" y="666750"/>
            <a:ext cx="6400800" cy="2076450"/>
          </a:xfrm>
          <a:prstGeom prst="rect">
            <a:avLst/>
          </a:prstGeom>
        </p:spPr>
        <p:txBody>
          <a:bodyPr spcFirstLastPara="1" wrap="square" lIns="91425" tIns="91425" rIns="91425" bIns="91425" anchor="t" anchorCtr="0">
            <a:noAutofit/>
          </a:bodyPr>
          <a:lstStyle/>
          <a:p>
            <a:pPr lvl="0"/>
            <a:r>
              <a:rPr lang="en-US" sz="1800" dirty="0"/>
              <a:t>some useful automated actions for your online activity and “in real life” (IRL). In order to send emails to parents we use webhooks and Gmail.</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26</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fade">
                                      <p:cBhvr>
                                        <p:cTn id="7" dur="1000"/>
                                        <p:tgtEl>
                                          <p:spTgt spid="3871">
                                            <p:txEl>
                                              <p:pRg st="0" end="0"/>
                                            </p:txEl>
                                          </p:spTgt>
                                        </p:tgtEl>
                                      </p:cBhvr>
                                    </p:animEffect>
                                    <p:anim calcmode="lin" valueType="num">
                                      <p:cBhvr>
                                        <p:cTn id="8" dur="1000" fill="hold"/>
                                        <p:tgtEl>
                                          <p:spTgt spid="38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257550"/>
            <a:ext cx="5268900" cy="1159800"/>
          </a:xfrm>
        </p:spPr>
        <p:txBody>
          <a:bodyPr/>
          <a:lstStyle/>
          <a:p>
            <a:r>
              <a:rPr lang="en-US" dirty="0"/>
              <a:t>V. DEPENDENCIES: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228600" y="29699"/>
            <a:ext cx="7391400" cy="4847101"/>
          </a:xfrm>
          <a:prstGeom prst="rect">
            <a:avLst/>
          </a:prstGeom>
        </p:spPr>
        <p:txBody>
          <a:bodyPr spcFirstLastPara="1" wrap="square" lIns="91425" tIns="91425" rIns="91425" bIns="91425" anchor="t" anchorCtr="0">
            <a:noAutofit/>
          </a:bodyPr>
          <a:lstStyle/>
          <a:p>
            <a:pPr lvl="0"/>
            <a:r>
              <a:rPr lang="en-US" sz="1800" dirty="0"/>
              <a:t> </a:t>
            </a:r>
            <a:r>
              <a:rPr lang="en-US" sz="1800" b="1" dirty="0"/>
              <a:t>HIGH RESOLUTION CAMERA: </a:t>
            </a:r>
            <a:r>
              <a:rPr lang="en-US" sz="1800" dirty="0"/>
              <a:t>If high resolution surveillance camera is not used then there is chance of misidentification. The captured image may be significantly different from the reference image in the database. Profile, lighting or high noise in the image-capture environment (rain, dust, etc) can also affect the process. </a:t>
            </a:r>
          </a:p>
          <a:p>
            <a:pPr lvl="0"/>
            <a:r>
              <a:rPr lang="en-US" sz="1800" dirty="0"/>
              <a:t> </a:t>
            </a:r>
            <a:r>
              <a:rPr lang="en-US" sz="1800" b="1" dirty="0"/>
              <a:t>PROCESSOR:</a:t>
            </a:r>
            <a:r>
              <a:rPr lang="en-US" sz="1800" dirty="0"/>
              <a:t> The modules require a high-speed processor along with Python 3.3 or Python 2.7. It is mainly suitable for </a:t>
            </a:r>
            <a:r>
              <a:rPr lang="en-US" sz="1800" dirty="0" err="1"/>
              <a:t>macOS</a:t>
            </a:r>
            <a:r>
              <a:rPr lang="en-US" sz="1800" dirty="0"/>
              <a:t> or Linux (Windows not officially supported, but works considerably). This project was performed with an </a:t>
            </a:r>
            <a:r>
              <a:rPr lang="en-US" sz="1800" dirty="0" err="1"/>
              <a:t>intel</a:t>
            </a:r>
            <a:r>
              <a:rPr lang="en-US" sz="1800" dirty="0"/>
              <a:t> core i5 5th Gen</a:t>
            </a:r>
          </a:p>
          <a:p>
            <a:pPr lvl="0"/>
            <a:r>
              <a:rPr lang="en-US" sz="1800" dirty="0"/>
              <a:t> </a:t>
            </a:r>
            <a:r>
              <a:rPr lang="en-US" sz="1800" b="1" dirty="0"/>
              <a:t>INTERNET CONNECTIVITY:</a:t>
            </a:r>
            <a:r>
              <a:rPr lang="en-US" sz="1800" dirty="0"/>
              <a:t> In order for real time face recognition and sending mails to parents it is important that that high-speed internet connectivity is there as the mail is sent using the </a:t>
            </a:r>
            <a:r>
              <a:rPr lang="en-US" sz="1800" dirty="0" err="1"/>
              <a:t>webhooks</a:t>
            </a:r>
            <a:r>
              <a:rPr lang="en-US" sz="1800" dirty="0"/>
              <a:t> protocol. processor. </a:t>
            </a:r>
          </a:p>
          <a:p>
            <a:pPr lvl="0"/>
            <a:r>
              <a:rPr lang="en-US" sz="1800" dirty="0"/>
              <a:t> </a:t>
            </a:r>
            <a:r>
              <a:rPr lang="en-US" sz="1800" b="1" dirty="0"/>
              <a:t>IFTTT</a:t>
            </a:r>
            <a:r>
              <a:rPr lang="en-US" sz="1800" dirty="0"/>
              <a:t>: It is not a free web service as it allows only 750 flows per month. So, in order to increase the capability of sending mails a premium version will be needed that can be purchased.</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28</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fade">
                                      <p:cBhvr>
                                        <p:cTn id="7" dur="1000"/>
                                        <p:tgtEl>
                                          <p:spTgt spid="3871">
                                            <p:txEl>
                                              <p:pRg st="0" end="0"/>
                                            </p:txEl>
                                          </p:spTgt>
                                        </p:tgtEl>
                                      </p:cBhvr>
                                    </p:animEffect>
                                    <p:anim calcmode="lin" valueType="num">
                                      <p:cBhvr>
                                        <p:cTn id="8" dur="1000" fill="hold"/>
                                        <p:tgtEl>
                                          <p:spTgt spid="38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71">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871">
                                            <p:txEl>
                                              <p:pRg st="1" end="1"/>
                                            </p:txEl>
                                          </p:spTgt>
                                        </p:tgtEl>
                                        <p:attrNameLst>
                                          <p:attrName>style.visibility</p:attrName>
                                        </p:attrNameLst>
                                      </p:cBhvr>
                                      <p:to>
                                        <p:strVal val="visible"/>
                                      </p:to>
                                    </p:set>
                                    <p:animEffect transition="in" filter="fade">
                                      <p:cBhvr>
                                        <p:cTn id="13" dur="1000"/>
                                        <p:tgtEl>
                                          <p:spTgt spid="3871">
                                            <p:txEl>
                                              <p:pRg st="1" end="1"/>
                                            </p:txEl>
                                          </p:spTgt>
                                        </p:tgtEl>
                                      </p:cBhvr>
                                    </p:animEffect>
                                    <p:anim calcmode="lin" valueType="num">
                                      <p:cBhvr>
                                        <p:cTn id="14" dur="1000" fill="hold"/>
                                        <p:tgtEl>
                                          <p:spTgt spid="3871">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871">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871">
                                            <p:txEl>
                                              <p:pRg st="2" end="2"/>
                                            </p:txEl>
                                          </p:spTgt>
                                        </p:tgtEl>
                                        <p:attrNameLst>
                                          <p:attrName>style.visibility</p:attrName>
                                        </p:attrNameLst>
                                      </p:cBhvr>
                                      <p:to>
                                        <p:strVal val="visible"/>
                                      </p:to>
                                    </p:set>
                                    <p:animEffect transition="in" filter="fade">
                                      <p:cBhvr>
                                        <p:cTn id="19" dur="1000"/>
                                        <p:tgtEl>
                                          <p:spTgt spid="3871">
                                            <p:txEl>
                                              <p:pRg st="2" end="2"/>
                                            </p:txEl>
                                          </p:spTgt>
                                        </p:tgtEl>
                                      </p:cBhvr>
                                    </p:animEffect>
                                    <p:anim calcmode="lin" valueType="num">
                                      <p:cBhvr>
                                        <p:cTn id="20"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71">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871">
                                            <p:txEl>
                                              <p:pRg st="3" end="3"/>
                                            </p:txEl>
                                          </p:spTgt>
                                        </p:tgtEl>
                                        <p:attrNameLst>
                                          <p:attrName>style.visibility</p:attrName>
                                        </p:attrNameLst>
                                      </p:cBhvr>
                                      <p:to>
                                        <p:strVal val="visible"/>
                                      </p:to>
                                    </p:set>
                                    <p:animEffect transition="in" filter="fade">
                                      <p:cBhvr>
                                        <p:cTn id="25" dur="1000"/>
                                        <p:tgtEl>
                                          <p:spTgt spid="3871">
                                            <p:txEl>
                                              <p:pRg st="3" end="3"/>
                                            </p:txEl>
                                          </p:spTgt>
                                        </p:tgtEl>
                                      </p:cBhvr>
                                    </p:animEffect>
                                    <p:anim calcmode="lin" valueType="num">
                                      <p:cBhvr>
                                        <p:cTn id="26" dur="1000" fill="hold"/>
                                        <p:tgtEl>
                                          <p:spTgt spid="387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87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D114-E9DE-4FA7-9C19-AB532FC1BBE1}"/>
              </a:ext>
            </a:extLst>
          </p:cNvPr>
          <p:cNvSpPr>
            <a:spLocks noGrp="1"/>
          </p:cNvSpPr>
          <p:nvPr>
            <p:ph type="title"/>
          </p:nvPr>
        </p:nvSpPr>
        <p:spPr>
          <a:xfrm>
            <a:off x="640231" y="389141"/>
            <a:ext cx="6761100" cy="838201"/>
          </a:xfrm>
        </p:spPr>
        <p:txBody>
          <a:bodyPr/>
          <a:lstStyle/>
          <a:p>
            <a:pPr algn="ctr"/>
            <a:r>
              <a:rPr lang="en-IN" dirty="0"/>
              <a:t>COMPUTER VISION</a:t>
            </a:r>
            <a:endParaRPr lang="en-US" dirty="0"/>
          </a:p>
        </p:txBody>
      </p:sp>
      <p:sp>
        <p:nvSpPr>
          <p:cNvPr id="4" name="Slide Number Placeholder 3">
            <a:extLst>
              <a:ext uri="{FF2B5EF4-FFF2-40B4-BE49-F238E27FC236}">
                <a16:creationId xmlns:a16="http://schemas.microsoft.com/office/drawing/2014/main" id="{1985E475-9CC5-470F-B487-BA9AD895A15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3</a:t>
            </a:fld>
            <a:endParaRPr lang="en"/>
          </a:p>
        </p:txBody>
      </p:sp>
      <p:sp>
        <p:nvSpPr>
          <p:cNvPr id="5" name="Rectangle 4">
            <a:extLst>
              <a:ext uri="{FF2B5EF4-FFF2-40B4-BE49-F238E27FC236}">
                <a16:creationId xmlns:a16="http://schemas.microsoft.com/office/drawing/2014/main" id="{3714ACA5-0EB3-416A-A41E-B89C80E798D5}"/>
              </a:ext>
            </a:extLst>
          </p:cNvPr>
          <p:cNvSpPr/>
          <p:nvPr/>
        </p:nvSpPr>
        <p:spPr>
          <a:xfrm>
            <a:off x="363382" y="1581150"/>
            <a:ext cx="7061683" cy="2431435"/>
          </a:xfrm>
          <a:prstGeom prst="rect">
            <a:avLst/>
          </a:prstGeom>
        </p:spPr>
        <p:txBody>
          <a:bodyPr wrap="square">
            <a:spAutoFit/>
          </a:bodyPr>
          <a:lstStyle/>
          <a:p>
            <a:pPr>
              <a:spcBef>
                <a:spcPts val="2400"/>
              </a:spcBef>
            </a:pPr>
            <a:r>
              <a:rPr lang="en-IN" sz="4800" spc="-5" dirty="0">
                <a:latin typeface="Georgia" panose="02040502050405020303" pitchFamily="18" charset="0"/>
                <a:ea typeface="Times New Roman" panose="02020603050405020304" pitchFamily="18" charset="0"/>
              </a:rPr>
              <a:t>O</a:t>
            </a:r>
            <a:r>
              <a:rPr lang="en-IN" spc="-5" dirty="0">
                <a:latin typeface="Georgia" panose="02040502050405020303" pitchFamily="18" charset="0"/>
                <a:ea typeface="Times New Roman" panose="02020603050405020304" pitchFamily="18" charset="0"/>
              </a:rPr>
              <a:t>ne of the most powerful and compelling types of AI is computer vision which you’ve almost surely experienced in any number of ways without even knowing. Here’s a look at what it is, how it works, and why it’s so awesome (and is only going to get better).</a:t>
            </a:r>
            <a:endParaRPr lang="en-US" sz="1100" dirty="0">
              <a:latin typeface="Times New Roman" panose="02020603050405020304" pitchFamily="18" charset="0"/>
              <a:ea typeface="Times New Roman" panose="02020603050405020304" pitchFamily="18" charset="0"/>
            </a:endParaRPr>
          </a:p>
          <a:p>
            <a:pPr>
              <a:spcBef>
                <a:spcPts val="2400"/>
              </a:spcBef>
            </a:pPr>
            <a:r>
              <a:rPr lang="en-IN" spc="-5" dirty="0">
                <a:latin typeface="Georgia" panose="02040502050405020303" pitchFamily="18" charset="0"/>
                <a:ea typeface="Times New Roman" panose="02020603050405020304" pitchFamily="18" charset="0"/>
              </a:rPr>
              <a:t>Computer vision is the field of computer science that focuses on replicating parts of the complexity of the human vision system and enabling computers to identify and process objects in images and videos in the same way that humans do. Until recently, computer vision only worked in limited capacity.</a:t>
            </a: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4120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D7B4CE-EB87-445D-9543-DCA08DDEC9E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4</a:t>
            </a:fld>
            <a:endParaRPr lang="en"/>
          </a:p>
        </p:txBody>
      </p:sp>
      <p:pic>
        <p:nvPicPr>
          <p:cNvPr id="6" name="Picture 5" descr="Overview of the Relationship of Artificial Intelligence and Computer Vision">
            <a:extLst>
              <a:ext uri="{FF2B5EF4-FFF2-40B4-BE49-F238E27FC236}">
                <a16:creationId xmlns:a16="http://schemas.microsoft.com/office/drawing/2014/main" id="{842B0924-AE96-44DE-B3F6-AEF199ADC5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5881" y="819150"/>
            <a:ext cx="3795712" cy="3300431"/>
          </a:xfrm>
          <a:prstGeom prst="rect">
            <a:avLst/>
          </a:prstGeom>
          <a:noFill/>
          <a:ln>
            <a:noFill/>
          </a:ln>
        </p:spPr>
      </p:pic>
      <p:pic>
        <p:nvPicPr>
          <p:cNvPr id="7" name="Picture 6">
            <a:extLst>
              <a:ext uri="{FF2B5EF4-FFF2-40B4-BE49-F238E27FC236}">
                <a16:creationId xmlns:a16="http://schemas.microsoft.com/office/drawing/2014/main" id="{BEA682F3-298C-45A5-BFDE-5F467D30D375}"/>
              </a:ext>
            </a:extLst>
          </p:cNvPr>
          <p:cNvPicPr/>
          <p:nvPr/>
        </p:nvPicPr>
        <p:blipFill>
          <a:blip r:embed="rId3"/>
          <a:stretch>
            <a:fillRect/>
          </a:stretch>
        </p:blipFill>
        <p:spPr>
          <a:xfrm>
            <a:off x="4267200" y="1657350"/>
            <a:ext cx="3369310" cy="2151389"/>
          </a:xfrm>
          <a:prstGeom prst="rect">
            <a:avLst/>
          </a:prstGeom>
        </p:spPr>
      </p:pic>
    </p:spTree>
    <p:extLst>
      <p:ext uri="{BB962C8B-B14F-4D97-AF65-F5344CB8AC3E}">
        <p14:creationId xmlns:p14="http://schemas.microsoft.com/office/powerpoint/2010/main" val="3439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D9E1B9-5E50-4A2A-AFC5-048DDFFB067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5</a:t>
            </a:fld>
            <a:endParaRPr lang="en"/>
          </a:p>
        </p:txBody>
      </p:sp>
      <p:sp>
        <p:nvSpPr>
          <p:cNvPr id="7" name="Rectangle 6">
            <a:extLst>
              <a:ext uri="{FF2B5EF4-FFF2-40B4-BE49-F238E27FC236}">
                <a16:creationId xmlns:a16="http://schemas.microsoft.com/office/drawing/2014/main" id="{82BA06FE-5111-4B8A-AE7C-68F4BF850070}"/>
              </a:ext>
            </a:extLst>
          </p:cNvPr>
          <p:cNvSpPr/>
          <p:nvPr/>
        </p:nvSpPr>
        <p:spPr>
          <a:xfrm>
            <a:off x="1143000" y="361950"/>
            <a:ext cx="6477000" cy="5200398"/>
          </a:xfrm>
          <a:prstGeom prst="rect">
            <a:avLst/>
          </a:prstGeom>
        </p:spPr>
        <p:txBody>
          <a:bodyPr wrap="square">
            <a:spAutoFit/>
          </a:bodyPr>
          <a:lstStyle/>
          <a:p>
            <a:pPr marL="1371600">
              <a:lnSpc>
                <a:spcPct val="107000"/>
              </a:lnSpc>
              <a:spcAft>
                <a:spcPts val="800"/>
              </a:spcAft>
            </a:pPr>
            <a:r>
              <a:rPr lang="en-IN" sz="2000" dirty="0">
                <a:latin typeface="Dosis ExtraLight" panose="020B0604020202020204" charset="0"/>
                <a:ea typeface="Calibri" panose="020F0502020204030204" pitchFamily="34" charset="0"/>
                <a:cs typeface="Times New Roman" panose="02020603050405020304" pitchFamily="18" charset="0"/>
              </a:rPr>
              <a:t>                   </a:t>
            </a:r>
            <a:r>
              <a:rPr lang="en-IN" sz="3600" dirty="0">
                <a:solidFill>
                  <a:schemeClr val="tx1">
                    <a:lumMod val="50000"/>
                    <a:lumOff val="50000"/>
                  </a:schemeClr>
                </a:solidFill>
                <a:latin typeface="Dosis ExtraLight" panose="020B0604020202020204" charset="0"/>
                <a:ea typeface="Calibri" panose="020F0502020204030204" pitchFamily="34" charset="0"/>
                <a:cs typeface="Times New Roman" panose="02020603050405020304" pitchFamily="18" charset="0"/>
              </a:rPr>
              <a:t>What Is IoT?</a:t>
            </a:r>
          </a:p>
          <a:p>
            <a:pPr marL="1371600">
              <a:lnSpc>
                <a:spcPct val="107000"/>
              </a:lnSpc>
              <a:spcAft>
                <a:spcPts val="800"/>
              </a:spcAft>
            </a:pPr>
            <a:endParaRPr lang="en-US" sz="3600" dirty="0">
              <a:solidFill>
                <a:schemeClr val="tx1">
                  <a:lumMod val="50000"/>
                  <a:lumOff val="50000"/>
                </a:schemeClr>
              </a:solidFill>
              <a:latin typeface="Dosis ExtraLight" panose="020B060402020202020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Titillium Web Light" panose="020B0604020202020204" charset="0"/>
                <a:ea typeface="Calibri" panose="020F0502020204030204" pitchFamily="34" charset="0"/>
                <a:cs typeface="Times New Roman" panose="02020603050405020304" pitchFamily="18" charset="0"/>
              </a:rPr>
              <a:t>The Internet of Things (IoT) describes the network of physical objects—“things”—that are embedded with sensors, software, and other technologies for the purpose of connecting and exchanging data with other devices and systems over the internet. These devices range from ordinary household objects to sophisticated industrial tools. With more than 7 billion connected IoT devices today, experts are expecting this number to grow to 10 billion by 2020 and 22 billion by 2025.</a:t>
            </a:r>
            <a:endParaRPr lang="en-US" sz="1050" dirty="0">
              <a:latin typeface="Titillium Web Light" panose="020B060402020202020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Calibri" panose="020F0502020204030204" pitchFamily="34"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328037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7622F7-9D6C-4E17-95F8-76985FBCD55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6</a:t>
            </a:fld>
            <a:endParaRPr lang="en"/>
          </a:p>
        </p:txBody>
      </p:sp>
      <p:sp>
        <p:nvSpPr>
          <p:cNvPr id="6" name="Rectangle 5">
            <a:extLst>
              <a:ext uri="{FF2B5EF4-FFF2-40B4-BE49-F238E27FC236}">
                <a16:creationId xmlns:a16="http://schemas.microsoft.com/office/drawing/2014/main" id="{E3EECCF0-B819-491A-853E-D56FDF8AF50B}"/>
              </a:ext>
            </a:extLst>
          </p:cNvPr>
          <p:cNvSpPr/>
          <p:nvPr/>
        </p:nvSpPr>
        <p:spPr>
          <a:xfrm>
            <a:off x="914400" y="571170"/>
            <a:ext cx="6400800" cy="3553089"/>
          </a:xfrm>
          <a:prstGeom prst="rect">
            <a:avLst/>
          </a:prstGeom>
        </p:spPr>
        <p:txBody>
          <a:bodyPr wrap="square">
            <a:spAutoFit/>
          </a:bodyPr>
          <a:lstStyle/>
          <a:p>
            <a:pPr marL="914400" indent="457200">
              <a:lnSpc>
                <a:spcPct val="107000"/>
              </a:lnSpc>
              <a:spcAft>
                <a:spcPts val="480"/>
              </a:spcAft>
            </a:pPr>
            <a:r>
              <a:rPr lang="en-IN" dirty="0">
                <a:solidFill>
                  <a:srgbClr val="1A1816"/>
                </a:solidFill>
                <a:latin typeface="Segoe UI" panose="020B0502040204020203" pitchFamily="34" charset="0"/>
                <a:ea typeface="Times New Roman" panose="02020603050405020304" pitchFamily="18" charset="0"/>
                <a:cs typeface="Times New Roman" panose="02020603050405020304" pitchFamily="18" charset="0"/>
              </a:rPr>
              <a:t>              Why Is IoT so Important?</a:t>
            </a:r>
          </a:p>
          <a:p>
            <a:pPr marL="914400" indent="457200">
              <a:lnSpc>
                <a:spcPct val="107000"/>
              </a:lnSpc>
              <a:spcAft>
                <a:spcPts val="480"/>
              </a:spcAft>
            </a:pPr>
            <a:endParaRPr lang="en-IN" sz="1050" dirty="0">
              <a:solidFill>
                <a:srgbClr val="1A1816"/>
              </a:solidFill>
              <a:latin typeface="Segoe UI" panose="020B0502040204020203" pitchFamily="34" charset="0"/>
              <a:ea typeface="Calibri" panose="020F0502020204030204" pitchFamily="34" charset="0"/>
              <a:cs typeface="Times New Roman" panose="02020603050405020304" pitchFamily="18" charset="0"/>
            </a:endParaRPr>
          </a:p>
          <a:p>
            <a:pPr marL="914400" indent="457200">
              <a:lnSpc>
                <a:spcPct val="107000"/>
              </a:lnSpc>
              <a:spcAft>
                <a:spcPts val="480"/>
              </a:spcAft>
            </a:pP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320"/>
              </a:spcAft>
            </a:pPr>
            <a:r>
              <a:rPr lang="en-IN" dirty="0">
                <a:solidFill>
                  <a:srgbClr val="100F0E"/>
                </a:solidFill>
                <a:latin typeface="Segoe UI" panose="020B0502040204020203" pitchFamily="34" charset="0"/>
                <a:ea typeface="Times New Roman" panose="02020603050405020304" pitchFamily="18" charset="0"/>
                <a:cs typeface="Times New Roman" panose="02020603050405020304" pitchFamily="18" charset="0"/>
              </a:rPr>
              <a:t>Over the past few years, IoT has become one of the most important technologies of the 21st century. Now that we can connect everyday objects—kitchen appliances, cars, thermostats, baby monitors—to the internet via embedded devices, seamless communication is possible between people, processes, and things.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dirty="0">
                <a:solidFill>
                  <a:srgbClr val="100F0E"/>
                </a:solidFill>
                <a:latin typeface="Segoe UI" panose="020B0502040204020203" pitchFamily="34" charset="0"/>
                <a:ea typeface="Times New Roman" panose="02020603050405020304" pitchFamily="18" charset="0"/>
                <a:cs typeface="Times New Roman" panose="02020603050405020304" pitchFamily="18" charset="0"/>
              </a:rPr>
              <a:t>By means of low-cost computing, the cloud, big data, analytics, and mobile technologies, physical things can share and collect data with minimal human intervention. In this hyperconnected world, digital systems can record, monitor, and adjust each interaction between connected things. The physical world meets the digital world—and they cooperate.</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664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91531" y="209550"/>
            <a:ext cx="7452269" cy="4800600"/>
          </a:xfrm>
          <a:prstGeom prst="rect">
            <a:avLst/>
          </a:prstGeom>
        </p:spPr>
        <p:txBody>
          <a:bodyPr spcFirstLastPara="1" wrap="square" lIns="91425" tIns="91425" rIns="91425" bIns="91425" anchor="t" anchorCtr="0">
            <a:noAutofit/>
          </a:bodyPr>
          <a:lstStyle/>
          <a:p>
            <a:pPr lvl="0">
              <a:buFont typeface="Wingdings" pitchFamily="2" charset="2"/>
              <a:buChar char="Ø"/>
            </a:pPr>
            <a:r>
              <a:rPr lang="en-US" sz="1800" dirty="0"/>
              <a:t> IDEA: </a:t>
            </a:r>
          </a:p>
          <a:p>
            <a:pPr marL="533400" lvl="1" indent="0">
              <a:buNone/>
            </a:pPr>
            <a:endParaRPr lang="en-US" sz="1800" dirty="0"/>
          </a:p>
          <a:p>
            <a:pPr marL="533400" lvl="1" indent="0">
              <a:buNone/>
            </a:pPr>
            <a:r>
              <a:rPr lang="en-US" sz="1800" dirty="0"/>
              <a:t>	The main aim of this project is to create a smart attendance 	monitoring system which will assist pedagogue in easing out 	the task of taking attendance as well as organizing it. </a:t>
            </a:r>
          </a:p>
          <a:p>
            <a:pPr lvl="1">
              <a:buFont typeface="Wingdings" panose="05000000000000000000" pitchFamily="2" charset="2"/>
              <a:buChar char="§"/>
            </a:pPr>
            <a:endParaRPr lang="en-US" sz="1800" dirty="0"/>
          </a:p>
          <a:p>
            <a:pPr marL="533400" lvl="1" indent="0">
              <a:buNone/>
            </a:pPr>
            <a:r>
              <a:rPr lang="en-US" sz="1800" dirty="0"/>
              <a:t>	 A camera is to be used to monitor the students one by one 	and then using the concept of face recognition it will 	automatically identify the student and mark him/her present in 	its database.</a:t>
            </a:r>
          </a:p>
          <a:p>
            <a:pPr marL="533400" lvl="1" indent="0">
              <a:buNone/>
            </a:pPr>
            <a:endParaRPr lang="en-US" sz="1800" dirty="0"/>
          </a:p>
          <a:p>
            <a:pPr marL="533400" lvl="1" indent="0">
              <a:buNone/>
            </a:pPr>
            <a:r>
              <a:rPr lang="en-US" sz="1800" dirty="0"/>
              <a:t>	After all the students present in the class are monitored the 	rest of the students in its database will be marked absent. At 	the end absentees name will be called out by the system.</a:t>
            </a:r>
          </a:p>
          <a:p>
            <a:pPr marL="533400" lvl="1" indent="0">
              <a:buNone/>
            </a:pPr>
            <a:endParaRPr lang="en-US" sz="1800" dirty="0"/>
          </a:p>
          <a:p>
            <a:pPr marL="533400" lvl="1" indent="0">
              <a:buNone/>
            </a:pPr>
            <a:r>
              <a:rPr lang="en-US" sz="1800" dirty="0"/>
              <a:t>	A database will be created saved by the name of the teacher 	in-charge of the period . </a:t>
            </a:r>
            <a:endParaRPr sz="1800"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7</a:t>
            </a:f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fade">
                                      <p:cBhvr>
                                        <p:cTn id="7" dur="500"/>
                                        <p:tgtEl>
                                          <p:spTgt spid="38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871">
                                            <p:txEl>
                                              <p:pRg st="2" end="2"/>
                                            </p:txEl>
                                          </p:spTgt>
                                        </p:tgtEl>
                                        <p:attrNameLst>
                                          <p:attrName>style.visibility</p:attrName>
                                        </p:attrNameLst>
                                      </p:cBhvr>
                                      <p:to>
                                        <p:strVal val="visible"/>
                                      </p:to>
                                    </p:set>
                                    <p:animEffect transition="in" filter="fade">
                                      <p:cBhvr>
                                        <p:cTn id="12" dur="1000"/>
                                        <p:tgtEl>
                                          <p:spTgt spid="3871">
                                            <p:txEl>
                                              <p:pRg st="2" end="2"/>
                                            </p:txEl>
                                          </p:spTgt>
                                        </p:tgtEl>
                                      </p:cBhvr>
                                    </p:animEffect>
                                    <p:anim calcmode="lin" valueType="num">
                                      <p:cBhvr>
                                        <p:cTn id="13" dur="1000" fill="hold"/>
                                        <p:tgtEl>
                                          <p:spTgt spid="387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87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71">
                                            <p:txEl>
                                              <p:pRg st="4" end="4"/>
                                            </p:txEl>
                                          </p:spTgt>
                                        </p:tgtEl>
                                        <p:attrNameLst>
                                          <p:attrName>style.visibility</p:attrName>
                                        </p:attrNameLst>
                                      </p:cBhvr>
                                      <p:to>
                                        <p:strVal val="visible"/>
                                      </p:to>
                                    </p:set>
                                    <p:animEffect transition="in" filter="fade">
                                      <p:cBhvr>
                                        <p:cTn id="17" dur="1000"/>
                                        <p:tgtEl>
                                          <p:spTgt spid="3871">
                                            <p:txEl>
                                              <p:pRg st="4" end="4"/>
                                            </p:txEl>
                                          </p:spTgt>
                                        </p:tgtEl>
                                      </p:cBhvr>
                                    </p:animEffect>
                                    <p:anim calcmode="lin" valueType="num">
                                      <p:cBhvr>
                                        <p:cTn id="18" dur="1000" fill="hold"/>
                                        <p:tgtEl>
                                          <p:spTgt spid="3871">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871">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71">
                                            <p:txEl>
                                              <p:pRg st="6" end="6"/>
                                            </p:txEl>
                                          </p:spTgt>
                                        </p:tgtEl>
                                        <p:attrNameLst>
                                          <p:attrName>style.visibility</p:attrName>
                                        </p:attrNameLst>
                                      </p:cBhvr>
                                      <p:to>
                                        <p:strVal val="visible"/>
                                      </p:to>
                                    </p:set>
                                    <p:animEffect transition="in" filter="fade">
                                      <p:cBhvr>
                                        <p:cTn id="22" dur="1000"/>
                                        <p:tgtEl>
                                          <p:spTgt spid="3871">
                                            <p:txEl>
                                              <p:pRg st="6" end="6"/>
                                            </p:txEl>
                                          </p:spTgt>
                                        </p:tgtEl>
                                      </p:cBhvr>
                                    </p:animEffect>
                                    <p:anim calcmode="lin" valueType="num">
                                      <p:cBhvr>
                                        <p:cTn id="23" dur="1000" fill="hold"/>
                                        <p:tgtEl>
                                          <p:spTgt spid="3871">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871">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71">
                                            <p:txEl>
                                              <p:pRg st="8" end="8"/>
                                            </p:txEl>
                                          </p:spTgt>
                                        </p:tgtEl>
                                        <p:attrNameLst>
                                          <p:attrName>style.visibility</p:attrName>
                                        </p:attrNameLst>
                                      </p:cBhvr>
                                      <p:to>
                                        <p:strVal val="visible"/>
                                      </p:to>
                                    </p:set>
                                    <p:animEffect transition="in" filter="fade">
                                      <p:cBhvr>
                                        <p:cTn id="27" dur="1000"/>
                                        <p:tgtEl>
                                          <p:spTgt spid="3871">
                                            <p:txEl>
                                              <p:pRg st="8" end="8"/>
                                            </p:txEl>
                                          </p:spTgt>
                                        </p:tgtEl>
                                      </p:cBhvr>
                                    </p:animEffect>
                                    <p:anim calcmode="lin" valueType="num">
                                      <p:cBhvr>
                                        <p:cTn id="28" dur="1000" fill="hold"/>
                                        <p:tgtEl>
                                          <p:spTgt spid="3871">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87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4208D1-EBE1-446E-B9F9-DC746EA0E521}"/>
              </a:ext>
            </a:extLst>
          </p:cNvPr>
          <p:cNvSpPr>
            <a:spLocks noGrp="1"/>
          </p:cNvSpPr>
          <p:nvPr>
            <p:ph type="body" idx="1"/>
          </p:nvPr>
        </p:nvSpPr>
        <p:spPr>
          <a:xfrm>
            <a:off x="640231" y="438150"/>
            <a:ext cx="6759300" cy="1600200"/>
          </a:xfrm>
        </p:spPr>
        <p:txBody>
          <a:bodyPr/>
          <a:lstStyle/>
          <a:p>
            <a:pPr marL="514350" indent="-285750">
              <a:buFont typeface="Wingdings" panose="05000000000000000000" pitchFamily="2" charset="2"/>
              <a:buChar char="§"/>
            </a:pPr>
            <a:r>
              <a:rPr lang="en-US" dirty="0"/>
              <a:t>The system also has the feature to send emails to the parents about their ward’s attendance status at the time of recognition itself which will help in keeping the parents informed about their child’s academics.</a:t>
            </a:r>
            <a:endParaRPr lang="en-IN" dirty="0"/>
          </a:p>
        </p:txBody>
      </p:sp>
      <p:sp>
        <p:nvSpPr>
          <p:cNvPr id="3" name="Slide Number Placeholder 2">
            <a:extLst>
              <a:ext uri="{FF2B5EF4-FFF2-40B4-BE49-F238E27FC236}">
                <a16:creationId xmlns:a16="http://schemas.microsoft.com/office/drawing/2014/main" id="{ABE79488-1CE8-48B4-8442-BCA91E615D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8</a:t>
            </a:fld>
            <a:endParaRPr lang="en"/>
          </a:p>
        </p:txBody>
      </p:sp>
    </p:spTree>
    <p:extLst>
      <p:ext uri="{BB962C8B-B14F-4D97-AF65-F5344CB8AC3E}">
        <p14:creationId xmlns:p14="http://schemas.microsoft.com/office/powerpoint/2010/main" val="1051866335"/>
      </p:ext>
    </p:extLst>
  </p:cSld>
  <p:clrMapOvr>
    <a:overrideClrMapping bg1="lt1" tx1="dk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01B8-F495-4BB1-8EE8-D0E464830820}"/>
              </a:ext>
            </a:extLst>
          </p:cNvPr>
          <p:cNvSpPr>
            <a:spLocks noGrp="1"/>
          </p:cNvSpPr>
          <p:nvPr>
            <p:ph type="ctrTitle"/>
          </p:nvPr>
        </p:nvSpPr>
        <p:spPr>
          <a:xfrm>
            <a:off x="533400" y="2952750"/>
            <a:ext cx="5268900" cy="1159800"/>
          </a:xfrm>
        </p:spPr>
        <p:txBody>
          <a:bodyPr/>
          <a:lstStyle/>
          <a:p>
            <a:r>
              <a:rPr lang="en-IN" dirty="0"/>
              <a:t>III. INTRODUCTION</a:t>
            </a:r>
          </a:p>
        </p:txBody>
      </p:sp>
    </p:spTree>
    <p:extLst>
      <p:ext uri="{BB962C8B-B14F-4D97-AF65-F5344CB8AC3E}">
        <p14:creationId xmlns:p14="http://schemas.microsoft.com/office/powerpoint/2010/main" val="1068110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1066</TotalTime>
  <Words>1911</Words>
  <Application>Microsoft Office PowerPoint</Application>
  <PresentationFormat>On-screen Show (16:9)</PresentationFormat>
  <Paragraphs>134</Paragraphs>
  <Slides>29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Times New Roman</vt:lpstr>
      <vt:lpstr>Dosis ExtraLight</vt:lpstr>
      <vt:lpstr>Calibri</vt:lpstr>
      <vt:lpstr>Georgia</vt:lpstr>
      <vt:lpstr>Wingdings</vt:lpstr>
      <vt:lpstr>Titillium Web Light</vt:lpstr>
      <vt:lpstr>Segoe UI</vt:lpstr>
      <vt:lpstr>Arial</vt:lpstr>
      <vt:lpstr>Mowbray template</vt:lpstr>
      <vt:lpstr>SMART ATTENDANCE SYSTEM with Computer Vision                  and IOT </vt:lpstr>
      <vt:lpstr>A SMART AND INTERACTIVE SYSYTEM</vt:lpstr>
      <vt:lpstr>COMPUTER VISION</vt:lpstr>
      <vt:lpstr>PowerPoint Presentation</vt:lpstr>
      <vt:lpstr>PowerPoint Presentation</vt:lpstr>
      <vt:lpstr>PowerPoint Presentation</vt:lpstr>
      <vt:lpstr>PowerPoint Presentation</vt:lpstr>
      <vt:lpstr>PowerPoint Presentation</vt:lpstr>
      <vt:lpstr>III. INTRODUCTION</vt:lpstr>
      <vt:lpstr>PowerPoint Presentation</vt:lpstr>
      <vt:lpstr>WORKING</vt:lpstr>
      <vt:lpstr>PowerPoint Presentation</vt:lpstr>
      <vt:lpstr>PowerPoint Presentation</vt:lpstr>
      <vt:lpstr>PowerPoint Presentation</vt:lpstr>
      <vt:lpstr>PowerPoint Presentation</vt:lpstr>
      <vt:lpstr>PowerPoint Presentation</vt:lpstr>
      <vt:lpstr>PowerPoint Presentation</vt:lpstr>
      <vt:lpstr>:</vt:lpstr>
      <vt:lpstr>III. FLOWCHART</vt:lpstr>
      <vt:lpstr>PowerPoint Presentation</vt:lpstr>
      <vt:lpstr>PowerPoint Presentation</vt:lpstr>
      <vt:lpstr>IV. TECHNOLOGY STACK</vt:lpstr>
      <vt:lpstr>PowerPoint Presentation</vt:lpstr>
      <vt:lpstr>PowerPoint Presentation</vt:lpstr>
      <vt:lpstr>PowerPoint Presentation</vt:lpstr>
      <vt:lpstr>PowerPoint Presentation</vt:lpstr>
      <vt:lpstr>V. DEPENDENCIES: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shmit</dc:creator>
  <cp:lastModifiedBy>Ashwin Raj</cp:lastModifiedBy>
  <cp:revision>67</cp:revision>
  <dcterms:modified xsi:type="dcterms:W3CDTF">2020-02-06T10:41:36Z</dcterms:modified>
</cp:coreProperties>
</file>